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0" r:id="rId3"/>
    <p:sldId id="264" r:id="rId4"/>
    <p:sldId id="265" r:id="rId5"/>
    <p:sldId id="263" r:id="rId6"/>
    <p:sldId id="257" r:id="rId7"/>
    <p:sldId id="266" r:id="rId8"/>
    <p:sldId id="261" r:id="rId9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Montserrat" pitchFamily="2" charset="0"/>
      <p:regular r:id="rId16"/>
      <p:bold r:id="rId17"/>
      <p:italic r:id="rId18"/>
      <p:boldItalic r:id="rId19"/>
    </p:embeddedFont>
    <p:embeddedFont>
      <p:font typeface="Montserrat Medium" panose="020F0502020204030204" pitchFamily="34" charset="0"/>
      <p:regular r:id="rId20"/>
      <p:italic r:id="rId21"/>
    </p:embeddedFont>
    <p:embeddedFont>
      <p:font typeface="Montserrat SemiBold" panose="020F0502020204030204" pitchFamily="34" charset="0"/>
      <p:regular r:id="rId22"/>
      <p:bold r:id="rId23"/>
      <p:italic r:id="rId24"/>
      <p:boldItalic r:id="rId25"/>
    </p:embeddedFont>
    <p:embeddedFont>
      <p:font typeface="Raleway" pitchFamily="2" charset="0"/>
      <p:regular r:id="rId26"/>
      <p:bold r:id="rId27"/>
      <p:italic r:id="rId28"/>
      <p:boldItalic r:id="rId29"/>
    </p:embeddedFont>
    <p:embeddedFont>
      <p:font typeface="Unbounded Light" pitchFamily="2" charset="0"/>
      <p:regular r:id="rId3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43" userDrawn="1">
          <p15:clr>
            <a:srgbClr val="A4A3A4"/>
          </p15:clr>
        </p15:guide>
        <p15:guide id="4" pos="7537" userDrawn="1">
          <p15:clr>
            <a:srgbClr val="A4A3A4"/>
          </p15:clr>
        </p15:guide>
        <p15:guide id="5" orient="horz" pos="119" userDrawn="1">
          <p15:clr>
            <a:srgbClr val="A4A3A4"/>
          </p15:clr>
        </p15:guide>
        <p15:guide id="6" orient="horz" pos="41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600"/>
    <a:srgbClr val="F7E661"/>
    <a:srgbClr val="F7F4F3"/>
    <a:srgbClr val="080708"/>
    <a:srgbClr val="595B5F"/>
    <a:srgbClr val="B2B6BD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0" autoAdjust="0"/>
    <p:restoredTop sz="94660"/>
  </p:normalViewPr>
  <p:slideViewPr>
    <p:cSldViewPr snapToGrid="0" showGuides="1">
      <p:cViewPr varScale="1">
        <p:scale>
          <a:sx n="127" d="100"/>
          <a:sy n="127" d="100"/>
        </p:scale>
        <p:origin x="576" y="192"/>
      </p:cViewPr>
      <p:guideLst>
        <p:guide orient="horz" pos="2160"/>
        <p:guide pos="3840"/>
        <p:guide pos="143"/>
        <p:guide pos="7537"/>
        <p:guide orient="horz" pos="119"/>
        <p:guide orient="horz" pos="41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C003FD-BC03-1E26-0553-C9FF35799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ADEB7B6-7E6B-6602-40F5-9A75ACE62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C4E1A9-25C8-5E8D-4D56-7AACB91A4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68A5D-1744-42A8-B4E6-709F4E370E08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EB572A-C270-E691-BD25-D6AEF8F5B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52F6E1-ABBF-160D-EDAC-2AB18D878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F5EE-FCB5-465E-AD9D-78D99B548C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2351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1C5B8C-D22D-B2F1-93EB-1C52E08B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E665081-1AB0-9A67-13C5-A3B91C1DE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12186B-22D6-73E4-F268-CD212033A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68A5D-1744-42A8-B4E6-709F4E370E08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4F40E6-701C-EE37-27DF-1514DBD29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FDB100-E317-5BB2-0109-39E6C532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F5EE-FCB5-465E-AD9D-78D99B548C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443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C60F475-70CE-2F18-A08C-968BEE9BFC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E0C90F-AFAF-715C-CDA0-73AB1A553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B7E5DF-7BAC-AF6C-7EBB-5598FEF14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68A5D-1744-42A8-B4E6-709F4E370E08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61F676-FF39-44D7-6DEA-5F0CAFF89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914532-6DB2-B08F-BEF6-D45838F0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F5EE-FCB5-465E-AD9D-78D99B548C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461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8D21B1-46CC-2F68-CB82-7A20F930E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7EDC3B-F245-DEB7-9296-4DAB33418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FFA61B-99C8-85E6-35CC-791BEEF02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68A5D-1744-42A8-B4E6-709F4E370E08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C401AD-0624-B640-0D8B-19E698FB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8EEC13-09E9-4E04-A1FF-F27131A56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F5EE-FCB5-465E-AD9D-78D99B548C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73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7C73A4-E725-24DE-DD50-CEECC3D93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5E5857-D4BA-6D8E-BFEF-E559EDC6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5CE700-B284-94A7-34D4-79C3CC273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68A5D-1744-42A8-B4E6-709F4E370E08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C71079-C5CD-96F8-C9C8-8F8642EE8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B2518-D4E2-8051-92B4-11E05716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F5EE-FCB5-465E-AD9D-78D99B548C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73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2F359D-FF66-32EF-1CD0-8AC35D44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BC09C9-CC01-E1AD-B718-E8BEDD8C9E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601E90-EB12-37BA-5C8F-0814816B7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E7FBBA-5AAE-C465-2745-AC5AE9C3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68A5D-1744-42A8-B4E6-709F4E370E08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67D4FA-EC60-DE54-C7C6-683C6E021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44A7BB-492C-962C-EE76-A064292E4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F5EE-FCB5-465E-AD9D-78D99B548C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36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625DA5-61F6-9F9A-E3A3-7913C264C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5E5FA0-F33B-6D61-0FBF-85DA7FBD3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795EB5-EEFF-2310-3E5A-B916F2C35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D0D4693-7B6D-67FA-A584-471F320FB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1F20CA9-9E42-F275-A5BB-48EDC22A6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327191A-125F-43B3-D739-3C68B3AA0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68A5D-1744-42A8-B4E6-709F4E370E08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4140E9-32AE-CD38-F1A1-61AC0A57C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A5206D6-1AFB-BD33-6DBA-E3DE2FF77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F5EE-FCB5-465E-AD9D-78D99B548C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084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C3622D-A9B0-53BC-FBD8-DCB3B20A7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E6E16B-8202-7374-449C-A0293E3D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68A5D-1744-42A8-B4E6-709F4E370E08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CB4B4FA-88EE-EDEB-4A2D-B2B25B9A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4F32A9F-781C-D535-D612-52C40DC2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F5EE-FCB5-465E-AD9D-78D99B548C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00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3F39900-5E5D-862B-9B68-3FE69BC11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68A5D-1744-42A8-B4E6-709F4E370E08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4A88DC-D3A5-EFE4-49B4-1062EC061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77C75D-4804-8E41-BA1E-FFC31244B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F5EE-FCB5-465E-AD9D-78D99B548C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296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660728-B790-2FED-3054-0B589905C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713723-2302-6363-FB3C-CF753D6B1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87F124F-76A3-4933-EEAF-12A87A890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42F661-B20F-EBDD-B791-DFBEFE044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68A5D-1744-42A8-B4E6-709F4E370E08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8D229B-01F0-540B-849D-F452DF2E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293C82-E0CF-CA09-1332-F2673F07D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F5EE-FCB5-465E-AD9D-78D99B548C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788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04DE83-B704-8731-DCD7-4B3062901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5BD73C9-1FD6-A62A-8F72-A63764A01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480A67-99D8-3625-854F-7BC9D71D8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4AA0EC-9C98-F385-6C9C-0E76B97EA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68A5D-1744-42A8-B4E6-709F4E370E08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EBBE12-59D7-8DA7-CB8E-B1D8FAF1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867724-3AE1-AAC5-3E29-195EC203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F5EE-FCB5-465E-AD9D-78D99B548C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41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7BD1D-7776-2263-BB7A-09197A275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9F3FB2-F3CC-035E-067C-3E573E329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137390-E859-6782-67CF-39BCA4F5B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68A5D-1744-42A8-B4E6-709F4E370E08}" type="datetimeFigureOut">
              <a:rPr lang="ru-RU" smtClean="0"/>
              <a:t>27.11.2023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DE5E64-C248-B919-84C9-F1CB970AA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DFE44A-EB67-2DC6-C545-E853C3388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3F5EE-FCB5-465E-AD9D-78D99B548C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933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Овал 42">
            <a:extLst>
              <a:ext uri="{FF2B5EF4-FFF2-40B4-BE49-F238E27FC236}">
                <a16:creationId xmlns:a16="http://schemas.microsoft.com/office/drawing/2014/main" id="{4931EF92-73E3-89EF-352A-EDB9E1D09E06}"/>
              </a:ext>
            </a:extLst>
          </p:cNvPr>
          <p:cNvSpPr/>
          <p:nvPr/>
        </p:nvSpPr>
        <p:spPr>
          <a:xfrm>
            <a:off x="242547" y="4879580"/>
            <a:ext cx="1728412" cy="17284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7E6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1C38C084-EE2E-4E96-08CD-AB1F93080DBA}"/>
              </a:ext>
            </a:extLst>
          </p:cNvPr>
          <p:cNvSpPr/>
          <p:nvPr/>
        </p:nvSpPr>
        <p:spPr>
          <a:xfrm>
            <a:off x="8163934" y="-662578"/>
            <a:ext cx="2194092" cy="2194092"/>
          </a:xfrm>
          <a:prstGeom prst="ellipse">
            <a:avLst/>
          </a:prstGeom>
          <a:solidFill>
            <a:srgbClr val="F7E661"/>
          </a:solidFill>
          <a:ln>
            <a:noFill/>
          </a:ln>
          <a:effectLst>
            <a:glow rad="508000">
              <a:srgbClr val="F7E66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62A59774-1343-EA16-1AD5-800FCE66781F}"/>
              </a:ext>
            </a:extLst>
          </p:cNvPr>
          <p:cNvSpPr/>
          <p:nvPr/>
        </p:nvSpPr>
        <p:spPr>
          <a:xfrm>
            <a:off x="9277659" y="3429000"/>
            <a:ext cx="1615254" cy="1615254"/>
          </a:xfrm>
          <a:prstGeom prst="ellipse">
            <a:avLst/>
          </a:prstGeom>
          <a:solidFill>
            <a:srgbClr val="F7E661"/>
          </a:solidFill>
          <a:ln>
            <a:noFill/>
          </a:ln>
          <a:effectLst>
            <a:glow rad="508000">
              <a:srgbClr val="F7E66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7B8AC-4B7A-5434-4F8D-B5A36469D9D5}"/>
              </a:ext>
            </a:extLst>
          </p:cNvPr>
          <p:cNvSpPr txBox="1"/>
          <p:nvPr/>
        </p:nvSpPr>
        <p:spPr>
          <a:xfrm>
            <a:off x="125413" y="2280157"/>
            <a:ext cx="74075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Raleway" pitchFamily="2" charset="-52"/>
              </a:rPr>
              <a:t>Определение вида отходов строительства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9B6F33-13A0-9CFF-AE65-B7C94508BE91}"/>
              </a:ext>
            </a:extLst>
          </p:cNvPr>
          <p:cNvSpPr txBox="1"/>
          <p:nvPr/>
        </p:nvSpPr>
        <p:spPr>
          <a:xfrm>
            <a:off x="125413" y="3726707"/>
            <a:ext cx="7547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в кузове транспортного средства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E5177B7-74A0-5317-5D7B-1ECD5E95E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02" y="4981235"/>
            <a:ext cx="1525103" cy="15251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301EBD-1B72-3325-21A6-6DF9B7A2082B}"/>
              </a:ext>
            </a:extLst>
          </p:cNvPr>
          <p:cNvSpPr txBox="1"/>
          <p:nvPr/>
        </p:nvSpPr>
        <p:spPr>
          <a:xfrm>
            <a:off x="2135453" y="5482176"/>
            <a:ext cx="3020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Montserrat" panose="00000500000000000000" pitchFamily="2" charset="-52"/>
              </a:rPr>
              <a:t>RRS-AI team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8B192EC-EFD9-221B-464C-E7B38558DE8D}"/>
              </a:ext>
            </a:extLst>
          </p:cNvPr>
          <p:cNvCxnSpPr>
            <a:cxnSpLocks/>
          </p:cNvCxnSpPr>
          <p:nvPr/>
        </p:nvCxnSpPr>
        <p:spPr>
          <a:xfrm>
            <a:off x="3806938" y="181913"/>
            <a:ext cx="0" cy="1349601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671C153-5873-2139-8809-E0096E833FF6}"/>
              </a:ext>
            </a:extLst>
          </p:cNvPr>
          <p:cNvSpPr txBox="1"/>
          <p:nvPr/>
        </p:nvSpPr>
        <p:spPr>
          <a:xfrm>
            <a:off x="3969659" y="375103"/>
            <a:ext cx="2243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Международный </a:t>
            </a:r>
            <a:r>
              <a:rPr lang="ru-RU" dirty="0" err="1">
                <a:latin typeface="Montserrat" panose="00000500000000000000" pitchFamily="2" charset="-52"/>
              </a:rPr>
              <a:t>хакатон</a:t>
            </a:r>
            <a:r>
              <a:rPr lang="ru-RU" dirty="0">
                <a:latin typeface="Montserrat" panose="00000500000000000000" pitchFamily="2" charset="-52"/>
              </a:rPr>
              <a:t> </a:t>
            </a:r>
            <a:endParaRPr lang="en-US" dirty="0">
              <a:latin typeface="Montserrat" panose="00000500000000000000" pitchFamily="2" charset="-52"/>
            </a:endParaRPr>
          </a:p>
          <a:p>
            <a:r>
              <a:rPr lang="ru-RU" dirty="0">
                <a:latin typeface="Montserrat" panose="00000500000000000000" pitchFamily="2" charset="-52"/>
              </a:rPr>
              <a:t>2023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EFD455-F4AE-F3CF-177A-33DA7788BC91}"/>
              </a:ext>
            </a:extLst>
          </p:cNvPr>
          <p:cNvSpPr txBox="1"/>
          <p:nvPr/>
        </p:nvSpPr>
        <p:spPr>
          <a:xfrm>
            <a:off x="1582058" y="395049"/>
            <a:ext cx="2106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Департамент</a:t>
            </a:r>
          </a:p>
          <a:p>
            <a:r>
              <a:rPr lang="ru-RU" dirty="0">
                <a:latin typeface="Montserrat" panose="00000500000000000000" pitchFamily="2" charset="-52"/>
              </a:rPr>
              <a:t>Строительства </a:t>
            </a:r>
          </a:p>
          <a:p>
            <a:r>
              <a:rPr lang="ru-RU" dirty="0">
                <a:latin typeface="Montserrat" panose="00000500000000000000" pitchFamily="2" charset="-52"/>
              </a:rPr>
              <a:t>города Москвы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45AC431-F5F6-3723-1818-B0BF937D1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5315" y1="40803" x2="35315" y2="40803"/>
                        <a14:backgroundMark x1="54895" y1="40803" x2="54895" y2="40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8469" y="-70960"/>
            <a:ext cx="1846048" cy="1929959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4443A52-C103-EE03-73C7-F1EECF106B2D}"/>
              </a:ext>
            </a:extLst>
          </p:cNvPr>
          <p:cNvSpPr/>
          <p:nvPr/>
        </p:nvSpPr>
        <p:spPr>
          <a:xfrm rot="11700000">
            <a:off x="9403937" y="-3479285"/>
            <a:ext cx="2194092" cy="61872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DC600"/>
              </a:gs>
              <a:gs pos="100000">
                <a:srgbClr val="F7F4F3"/>
              </a:gs>
              <a:gs pos="51000">
                <a:srgbClr val="F7E661"/>
              </a:gs>
            </a:gsLst>
            <a:lin ang="5400000" scaled="1"/>
          </a:gradFill>
          <a:ln w="38100">
            <a:noFill/>
          </a:ln>
          <a:effectLst>
            <a:innerShdw blurRad="596900" dir="72000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DE021803-6129-9EAF-FBAB-F764FD5FAB57}"/>
              </a:ext>
            </a:extLst>
          </p:cNvPr>
          <p:cNvSpPr/>
          <p:nvPr/>
        </p:nvSpPr>
        <p:spPr>
          <a:xfrm rot="900000">
            <a:off x="7025931" y="2480788"/>
            <a:ext cx="1818086" cy="512693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DC600"/>
              </a:gs>
              <a:gs pos="100000">
                <a:srgbClr val="F7F4F3"/>
              </a:gs>
              <a:gs pos="51000">
                <a:srgbClr val="F7E661"/>
              </a:gs>
            </a:gsLst>
            <a:lin ang="5400000" scaled="1"/>
          </a:gradFill>
          <a:ln w="38100">
            <a:noFill/>
          </a:ln>
          <a:effectLst>
            <a:innerShdw blurRad="596900" dir="72000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3D5B4357-B435-C2AD-6FE1-C49F5335D8FE}"/>
              </a:ext>
            </a:extLst>
          </p:cNvPr>
          <p:cNvSpPr/>
          <p:nvPr/>
        </p:nvSpPr>
        <p:spPr>
          <a:xfrm rot="900000">
            <a:off x="8922279" y="3064701"/>
            <a:ext cx="2613427" cy="736976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DC600"/>
              </a:gs>
              <a:gs pos="100000">
                <a:srgbClr val="F7F4F3"/>
              </a:gs>
              <a:gs pos="51000">
                <a:srgbClr val="F7E661"/>
              </a:gs>
            </a:gsLst>
            <a:lin ang="5400000" scaled="1"/>
          </a:gradFill>
          <a:ln w="38100">
            <a:noFill/>
          </a:ln>
          <a:effectLst>
            <a:innerShdw blurRad="596900" dir="7200000">
              <a:prstClr val="black">
                <a:alpha val="9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62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37" descr="Весы правосудия">
            <a:extLst>
              <a:ext uri="{FF2B5EF4-FFF2-40B4-BE49-F238E27FC236}">
                <a16:creationId xmlns:a16="http://schemas.microsoft.com/office/drawing/2014/main" id="{4B32CD5C-3F22-250D-C45A-D77607535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7188" y="1331307"/>
            <a:ext cx="1290933" cy="12909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38FE2E-04E3-5378-E535-0C0FE1430732}"/>
              </a:ext>
            </a:extLst>
          </p:cNvPr>
          <p:cNvSpPr txBox="1"/>
          <p:nvPr/>
        </p:nvSpPr>
        <p:spPr>
          <a:xfrm>
            <a:off x="6860094" y="1315054"/>
            <a:ext cx="49672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Raleway" pitchFamily="2" charset="-52"/>
                <a:cs typeface="Rubik Bold" panose="00000800000000000000" pitchFamily="2" charset="-79"/>
              </a:rPr>
              <a:t>Уникальность решения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FAFA4-4C98-B4FE-F694-1546D16DDA55}"/>
              </a:ext>
            </a:extLst>
          </p:cNvPr>
          <p:cNvSpPr txBox="1"/>
          <p:nvPr/>
        </p:nvSpPr>
        <p:spPr>
          <a:xfrm>
            <a:off x="6860094" y="2816016"/>
            <a:ext cx="4281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nbounded Light" pitchFamily="2" charset="-52"/>
              </a:rPr>
              <a:t>Многопоточная обработка данных</a:t>
            </a:r>
            <a:r>
              <a:rPr lang="en-US" dirty="0">
                <a:latin typeface="Unbounded Light" pitchFamily="2" charset="-52"/>
              </a:rPr>
              <a:t>;</a:t>
            </a:r>
          </a:p>
          <a:p>
            <a:r>
              <a:rPr lang="ru-RU" dirty="0">
                <a:latin typeface="Unbounded Light" pitchFamily="2" charset="-52"/>
              </a:rPr>
              <a:t>Имеется возможность заполучить несколько видео на обработку одновременно!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85FEB388-3CCD-668D-E552-233E44021B94}"/>
              </a:ext>
            </a:extLst>
          </p:cNvPr>
          <p:cNvGrpSpPr/>
          <p:nvPr/>
        </p:nvGrpSpPr>
        <p:grpSpPr>
          <a:xfrm>
            <a:off x="3811677" y="2616573"/>
            <a:ext cx="2847342" cy="3941240"/>
            <a:chOff x="5351509" y="2905598"/>
            <a:chExt cx="2847342" cy="3381619"/>
          </a:xfrm>
        </p:grpSpPr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5F86FCCC-8FC5-97BA-1CA6-DDC7DB722386}"/>
                </a:ext>
              </a:extLst>
            </p:cNvPr>
            <p:cNvSpPr/>
            <p:nvPr/>
          </p:nvSpPr>
          <p:spPr>
            <a:xfrm>
              <a:off x="5351509" y="2905598"/>
              <a:ext cx="2847342" cy="3370590"/>
            </a:xfrm>
            <a:prstGeom prst="roundRect">
              <a:avLst>
                <a:gd name="adj" fmla="val 11905"/>
              </a:avLst>
            </a:prstGeom>
            <a:solidFill>
              <a:schemeClr val="bg1"/>
            </a:solidFill>
            <a:ln w="38100">
              <a:noFill/>
            </a:ln>
            <a:effectLst>
              <a:outerShdw blurRad="228600" sx="97000" sy="97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A6AB22-F2E0-66A4-48D4-65DC2018C46D}"/>
                </a:ext>
              </a:extLst>
            </p:cNvPr>
            <p:cNvSpPr txBox="1"/>
            <p:nvPr/>
          </p:nvSpPr>
          <p:spPr>
            <a:xfrm>
              <a:off x="5537497" y="3154746"/>
              <a:ext cx="24753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-52"/>
                </a:rPr>
                <a:t>Стандартная модель</a:t>
              </a:r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71E59765-7A13-8BC6-8552-2DF02B425D16}"/>
                </a:ext>
              </a:extLst>
            </p:cNvPr>
            <p:cNvSpPr/>
            <p:nvPr/>
          </p:nvSpPr>
          <p:spPr>
            <a:xfrm>
              <a:off x="5516531" y="4271979"/>
              <a:ext cx="308467" cy="2676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D28629-651A-388D-DF14-EEB5E6908944}"/>
                </a:ext>
              </a:extLst>
            </p:cNvPr>
            <p:cNvSpPr txBox="1"/>
            <p:nvPr/>
          </p:nvSpPr>
          <p:spPr>
            <a:xfrm>
              <a:off x="5920671" y="4118398"/>
              <a:ext cx="21615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Однопоточное решение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DB21FA-54E0-8E0F-9D89-9B6542CCF906}"/>
                </a:ext>
              </a:extLst>
            </p:cNvPr>
            <p:cNvSpPr txBox="1"/>
            <p:nvPr/>
          </p:nvSpPr>
          <p:spPr>
            <a:xfrm>
              <a:off x="5920671" y="4809889"/>
              <a:ext cx="216154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В </a:t>
              </a:r>
              <a:r>
                <a:rPr lang="ru-RU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object</a:t>
              </a:r>
              <a:r>
                <a:rPr lang="ru-RU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 </a:t>
              </a:r>
              <a:r>
                <a:rPr lang="ru-RU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detection</a:t>
              </a:r>
              <a:r>
                <a:rPr lang="ru-RU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 задача </a:t>
              </a:r>
              <a:r>
                <a:rPr lang="ru-RU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multilabel</a:t>
              </a:r>
              <a:r>
                <a:rPr lang="ru-RU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-52"/>
                </a:rPr>
                <a:t> не решается за счет одной сети</a:t>
              </a:r>
            </a:p>
          </p:txBody>
        </p:sp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9B16607A-A399-A34C-990C-972132D67392}"/>
                </a:ext>
              </a:extLst>
            </p:cNvPr>
            <p:cNvSpPr/>
            <p:nvPr/>
          </p:nvSpPr>
          <p:spPr>
            <a:xfrm>
              <a:off x="5516531" y="5415525"/>
              <a:ext cx="308467" cy="26767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1560C25D-A31C-9843-B070-AC8D7C1D52FF}"/>
              </a:ext>
            </a:extLst>
          </p:cNvPr>
          <p:cNvGrpSpPr/>
          <p:nvPr/>
        </p:nvGrpSpPr>
        <p:grpSpPr>
          <a:xfrm rot="21420514" flipH="1">
            <a:off x="2453378" y="647111"/>
            <a:ext cx="3060265" cy="3017990"/>
            <a:chOff x="6717603" y="1081413"/>
            <a:chExt cx="2814806" cy="2775922"/>
          </a:xfrm>
        </p:grpSpPr>
        <p:sp>
          <p:nvSpPr>
            <p:cNvPr id="25" name="Дуга 24">
              <a:extLst>
                <a:ext uri="{FF2B5EF4-FFF2-40B4-BE49-F238E27FC236}">
                  <a16:creationId xmlns:a16="http://schemas.microsoft.com/office/drawing/2014/main" id="{4D8C0B95-2904-8D9A-B099-BAC6910EA0CA}"/>
                </a:ext>
              </a:extLst>
            </p:cNvPr>
            <p:cNvSpPr/>
            <p:nvPr/>
          </p:nvSpPr>
          <p:spPr>
            <a:xfrm rot="16200000">
              <a:off x="6884406" y="1209333"/>
              <a:ext cx="2628891" cy="2667114"/>
            </a:xfrm>
            <a:prstGeom prst="arc">
              <a:avLst/>
            </a:prstGeom>
            <a:ln w="63500" cap="rnd">
              <a:gradFill>
                <a:gsLst>
                  <a:gs pos="100000">
                    <a:srgbClr val="FDC600"/>
                  </a:gs>
                  <a:gs pos="0">
                    <a:schemeClr val="tx1"/>
                  </a:gs>
                </a:gsLst>
                <a:lin ang="5400000" scaled="1"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08FE65B8-B43D-43DF-7376-FB84288F69CD}"/>
                </a:ext>
              </a:extLst>
            </p:cNvPr>
            <p:cNvSpPr/>
            <p:nvPr/>
          </p:nvSpPr>
          <p:spPr>
            <a:xfrm>
              <a:off x="6717603" y="2466736"/>
              <a:ext cx="295381" cy="2953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9D04C3BB-1A85-F943-813D-5247B700A4CE}"/>
                </a:ext>
              </a:extLst>
            </p:cNvPr>
            <p:cNvSpPr/>
            <p:nvPr/>
          </p:nvSpPr>
          <p:spPr>
            <a:xfrm>
              <a:off x="7951291" y="1081413"/>
              <a:ext cx="295381" cy="295381"/>
            </a:xfrm>
            <a:prstGeom prst="ellipse">
              <a:avLst/>
            </a:prstGeom>
            <a:solidFill>
              <a:srgbClr val="FDC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BE31C66-0C4A-A97C-BDC9-F3A4E2C0BF7D}"/>
              </a:ext>
            </a:extLst>
          </p:cNvPr>
          <p:cNvGrpSpPr/>
          <p:nvPr/>
        </p:nvGrpSpPr>
        <p:grpSpPr>
          <a:xfrm rot="16200000">
            <a:off x="2067198" y="4540179"/>
            <a:ext cx="1706717" cy="1671619"/>
            <a:chOff x="9147708" y="4823215"/>
            <a:chExt cx="2814806" cy="2756922"/>
          </a:xfrm>
        </p:grpSpPr>
        <p:sp>
          <p:nvSpPr>
            <p:cNvPr id="28" name="Дуга 27">
              <a:extLst>
                <a:ext uri="{FF2B5EF4-FFF2-40B4-BE49-F238E27FC236}">
                  <a16:creationId xmlns:a16="http://schemas.microsoft.com/office/drawing/2014/main" id="{9401721A-F033-6B77-725D-AAEB0712EC57}"/>
                </a:ext>
              </a:extLst>
            </p:cNvPr>
            <p:cNvSpPr/>
            <p:nvPr/>
          </p:nvSpPr>
          <p:spPr>
            <a:xfrm rot="16200000">
              <a:off x="9314511" y="4932135"/>
              <a:ext cx="2628891" cy="2667114"/>
            </a:xfrm>
            <a:prstGeom prst="arc">
              <a:avLst/>
            </a:prstGeom>
            <a:ln w="63500" cap="rnd">
              <a:gradFill>
                <a:gsLst>
                  <a:gs pos="100000">
                    <a:srgbClr val="FDC600"/>
                  </a:gs>
                  <a:gs pos="0">
                    <a:schemeClr val="tx1"/>
                  </a:gs>
                </a:gsLst>
                <a:lin ang="5400000" scaled="1"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A4ACB1C4-F9EA-FC7A-0EC2-40491E1BB199}"/>
                </a:ext>
              </a:extLst>
            </p:cNvPr>
            <p:cNvSpPr/>
            <p:nvPr/>
          </p:nvSpPr>
          <p:spPr>
            <a:xfrm>
              <a:off x="9147708" y="6189538"/>
              <a:ext cx="295381" cy="2953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846ABB6D-8023-6355-12D4-6948B29D0B1E}"/>
                </a:ext>
              </a:extLst>
            </p:cNvPr>
            <p:cNvSpPr/>
            <p:nvPr/>
          </p:nvSpPr>
          <p:spPr>
            <a:xfrm>
              <a:off x="10247902" y="4823215"/>
              <a:ext cx="295381" cy="295381"/>
            </a:xfrm>
            <a:prstGeom prst="ellipse">
              <a:avLst/>
            </a:prstGeom>
            <a:solidFill>
              <a:srgbClr val="FDC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9" name="Стрелка: вправо 38">
            <a:extLst>
              <a:ext uri="{FF2B5EF4-FFF2-40B4-BE49-F238E27FC236}">
                <a16:creationId xmlns:a16="http://schemas.microsoft.com/office/drawing/2014/main" id="{F30A1D44-6F64-3029-068B-D9498C6BF81D}"/>
              </a:ext>
            </a:extLst>
          </p:cNvPr>
          <p:cNvSpPr/>
          <p:nvPr/>
        </p:nvSpPr>
        <p:spPr>
          <a:xfrm rot="5400000">
            <a:off x="4285842" y="2147418"/>
            <a:ext cx="435573" cy="333613"/>
          </a:xfrm>
          <a:prstGeom prst="right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трелка: вправо 39">
            <a:extLst>
              <a:ext uri="{FF2B5EF4-FFF2-40B4-BE49-F238E27FC236}">
                <a16:creationId xmlns:a16="http://schemas.microsoft.com/office/drawing/2014/main" id="{83BCFD7F-CB6B-74E9-6497-F0FC61AE23AF}"/>
              </a:ext>
            </a:extLst>
          </p:cNvPr>
          <p:cNvSpPr/>
          <p:nvPr/>
        </p:nvSpPr>
        <p:spPr>
          <a:xfrm rot="5400000">
            <a:off x="2995762" y="6207841"/>
            <a:ext cx="1013295" cy="776100"/>
          </a:xfrm>
          <a:prstGeom prst="right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Стрелка: вправо 40">
            <a:extLst>
              <a:ext uri="{FF2B5EF4-FFF2-40B4-BE49-F238E27FC236}">
                <a16:creationId xmlns:a16="http://schemas.microsoft.com/office/drawing/2014/main" id="{6A14C2E2-AD6C-7455-9B98-74E330E25B66}"/>
              </a:ext>
            </a:extLst>
          </p:cNvPr>
          <p:cNvSpPr/>
          <p:nvPr/>
        </p:nvSpPr>
        <p:spPr>
          <a:xfrm rot="5400000">
            <a:off x="5758153" y="1577982"/>
            <a:ext cx="502955" cy="385222"/>
          </a:xfrm>
          <a:prstGeom prst="right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Стрелка: вправо 41">
            <a:extLst>
              <a:ext uri="{FF2B5EF4-FFF2-40B4-BE49-F238E27FC236}">
                <a16:creationId xmlns:a16="http://schemas.microsoft.com/office/drawing/2014/main" id="{63CF1B2D-ACA8-9FF1-926C-0B2D4CD1C1AD}"/>
              </a:ext>
            </a:extLst>
          </p:cNvPr>
          <p:cNvSpPr/>
          <p:nvPr/>
        </p:nvSpPr>
        <p:spPr>
          <a:xfrm rot="16200000">
            <a:off x="-213107" y="-17070"/>
            <a:ext cx="502955" cy="385222"/>
          </a:xfrm>
          <a:prstGeom prst="rightArrow">
            <a:avLst/>
          </a:prstGeom>
          <a:solidFill>
            <a:srgbClr val="FDC6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Стрелка: вправо 42">
            <a:extLst>
              <a:ext uri="{FF2B5EF4-FFF2-40B4-BE49-F238E27FC236}">
                <a16:creationId xmlns:a16="http://schemas.microsoft.com/office/drawing/2014/main" id="{29125F61-D1BD-F2DE-2221-E27E02ED8AFC}"/>
              </a:ext>
            </a:extLst>
          </p:cNvPr>
          <p:cNvSpPr/>
          <p:nvPr/>
        </p:nvSpPr>
        <p:spPr>
          <a:xfrm rot="16200000">
            <a:off x="630476" y="5483794"/>
            <a:ext cx="859817" cy="658549"/>
          </a:xfrm>
          <a:prstGeom prst="rightArrow">
            <a:avLst/>
          </a:prstGeom>
          <a:solidFill>
            <a:srgbClr val="FDC6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Стрелка: вправо 43">
            <a:extLst>
              <a:ext uri="{FF2B5EF4-FFF2-40B4-BE49-F238E27FC236}">
                <a16:creationId xmlns:a16="http://schemas.microsoft.com/office/drawing/2014/main" id="{46E3E302-7B06-292D-A45F-CCB16B624D94}"/>
              </a:ext>
            </a:extLst>
          </p:cNvPr>
          <p:cNvSpPr/>
          <p:nvPr/>
        </p:nvSpPr>
        <p:spPr>
          <a:xfrm rot="16200000">
            <a:off x="3439341" y="-232306"/>
            <a:ext cx="759703" cy="581870"/>
          </a:xfrm>
          <a:prstGeom prst="rightArrow">
            <a:avLst/>
          </a:prstGeom>
          <a:solidFill>
            <a:srgbClr val="FDC6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22DA3F8-C8BE-8EED-EC45-43238B7D1521}"/>
              </a:ext>
            </a:extLst>
          </p:cNvPr>
          <p:cNvGrpSpPr/>
          <p:nvPr/>
        </p:nvGrpSpPr>
        <p:grpSpPr>
          <a:xfrm>
            <a:off x="271063" y="221663"/>
            <a:ext cx="3177035" cy="4937432"/>
            <a:chOff x="8630743" y="557837"/>
            <a:chExt cx="3177035" cy="4937432"/>
          </a:xfrm>
        </p:grpSpPr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5724AB0C-E272-1D8C-AE90-3AF369BEAA9A}"/>
                </a:ext>
              </a:extLst>
            </p:cNvPr>
            <p:cNvSpPr/>
            <p:nvPr/>
          </p:nvSpPr>
          <p:spPr>
            <a:xfrm>
              <a:off x="8630743" y="557837"/>
              <a:ext cx="3177035" cy="4937432"/>
            </a:xfrm>
            <a:prstGeom prst="roundRect">
              <a:avLst>
                <a:gd name="adj" fmla="val 11905"/>
              </a:avLst>
            </a:prstGeom>
            <a:noFill/>
            <a:ln w="63500">
              <a:solidFill>
                <a:srgbClr val="FDC600"/>
              </a:solidFill>
            </a:ln>
            <a:effectLst>
              <a:glow rad="101600">
                <a:srgbClr val="FDC600">
                  <a:alpha val="86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D25215-3059-6AB8-EF5F-F1A1718E871E}"/>
                </a:ext>
              </a:extLst>
            </p:cNvPr>
            <p:cNvSpPr txBox="1"/>
            <p:nvPr/>
          </p:nvSpPr>
          <p:spPr>
            <a:xfrm>
              <a:off x="8981577" y="711618"/>
              <a:ext cx="247536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latin typeface="Montserrat Medium" panose="00000600000000000000" pitchFamily="2" charset="-52"/>
                </a:rPr>
                <a:t>Модель команды </a:t>
              </a:r>
            </a:p>
            <a:p>
              <a:pPr algn="ctr"/>
              <a:r>
                <a:rPr lang="en-US" sz="2400" dirty="0">
                  <a:latin typeface="Montserrat Medium" panose="00000600000000000000" pitchFamily="2" charset="-52"/>
                </a:rPr>
                <a:t>RRS-AI team</a:t>
              </a:r>
              <a:endParaRPr lang="ru-RU" sz="2400" dirty="0">
                <a:latin typeface="Montserrat Medium" panose="00000600000000000000" pitchFamily="2" charset="-52"/>
              </a:endParaRPr>
            </a:p>
            <a:p>
              <a:pPr algn="ctr"/>
              <a:endParaRPr lang="ru-RU" sz="2400" dirty="0">
                <a:latin typeface="Montserrat Medium" panose="00000600000000000000" pitchFamily="2" charset="-52"/>
              </a:endParaRPr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93A60550-7EC5-D321-AF44-E99CBF373FA1}"/>
                </a:ext>
              </a:extLst>
            </p:cNvPr>
            <p:cNvSpPr/>
            <p:nvPr/>
          </p:nvSpPr>
          <p:spPr>
            <a:xfrm>
              <a:off x="8803243" y="2163651"/>
              <a:ext cx="389189" cy="38918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E7C0BC-A2C4-0A78-C339-E431E578752F}"/>
                </a:ext>
              </a:extLst>
            </p:cNvPr>
            <p:cNvSpPr txBox="1"/>
            <p:nvPr/>
          </p:nvSpPr>
          <p:spPr>
            <a:xfrm>
              <a:off x="9295400" y="2035079"/>
              <a:ext cx="23398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Montserrat" panose="00000500000000000000" pitchFamily="2" charset="-52"/>
                </a:rPr>
                <a:t>Многопоточность с очередью</a:t>
              </a: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0F2AC522-1463-6B7C-A258-815BE3709B2C}"/>
                </a:ext>
              </a:extLst>
            </p:cNvPr>
            <p:cNvSpPr/>
            <p:nvPr/>
          </p:nvSpPr>
          <p:spPr>
            <a:xfrm>
              <a:off x="8803243" y="3200801"/>
              <a:ext cx="389189" cy="38918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F468F9-1D4B-C55C-5157-C4A0E922FE78}"/>
                </a:ext>
              </a:extLst>
            </p:cNvPr>
            <p:cNvSpPr txBox="1"/>
            <p:nvPr/>
          </p:nvSpPr>
          <p:spPr>
            <a:xfrm>
              <a:off x="9295400" y="2795231"/>
              <a:ext cx="23398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Montserrat" panose="00000500000000000000" pitchFamily="2" charset="-52"/>
                </a:rPr>
                <a:t>Решение задачи </a:t>
              </a:r>
              <a:r>
                <a:rPr lang="ru-RU" dirty="0" err="1">
                  <a:latin typeface="Montserrat" panose="00000500000000000000" pitchFamily="2" charset="-52"/>
                </a:rPr>
                <a:t>multi-label</a:t>
              </a:r>
              <a:r>
                <a:rPr lang="ru-RU" dirty="0">
                  <a:latin typeface="Montserrat" panose="00000500000000000000" pitchFamily="2" charset="-52"/>
                </a:rPr>
                <a:t> за счет одной сетки, а не двух</a:t>
              </a:r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00879AF-328C-2A0D-8D99-BCA69F74876A}"/>
                </a:ext>
              </a:extLst>
            </p:cNvPr>
            <p:cNvSpPr/>
            <p:nvPr/>
          </p:nvSpPr>
          <p:spPr>
            <a:xfrm>
              <a:off x="8837792" y="4545249"/>
              <a:ext cx="389189" cy="38918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905378-64B9-A46E-9D28-5E9C2049850A}"/>
                </a:ext>
              </a:extLst>
            </p:cNvPr>
            <p:cNvSpPr txBox="1"/>
            <p:nvPr/>
          </p:nvSpPr>
          <p:spPr>
            <a:xfrm>
              <a:off x="9318084" y="4140022"/>
              <a:ext cx="23398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Montserrat" panose="00000500000000000000" pitchFamily="2" charset="-52"/>
                </a:rPr>
                <a:t>За счет одной сетки </a:t>
              </a:r>
              <a:r>
                <a:rPr lang="ru-RU" dirty="0" err="1">
                  <a:latin typeface="Montserrat" panose="00000500000000000000" pitchFamily="2" charset="-52"/>
                </a:rPr>
                <a:t>инференс</a:t>
              </a:r>
              <a:r>
                <a:rPr lang="ru-RU" dirty="0">
                  <a:latin typeface="Montserrat" panose="00000500000000000000" pitchFamily="2" charset="-52"/>
                </a:rPr>
                <a:t> проходит быстрее</a:t>
              </a:r>
            </a:p>
          </p:txBody>
        </p:sp>
      </p:grpSp>
      <p:sp>
        <p:nvSpPr>
          <p:cNvPr id="13" name="Овал 12">
            <a:extLst>
              <a:ext uri="{FF2B5EF4-FFF2-40B4-BE49-F238E27FC236}">
                <a16:creationId xmlns:a16="http://schemas.microsoft.com/office/drawing/2014/main" id="{CA2E237A-5BC8-4BBD-C785-78916561E826}"/>
              </a:ext>
            </a:extLst>
          </p:cNvPr>
          <p:cNvSpPr/>
          <p:nvPr/>
        </p:nvSpPr>
        <p:spPr>
          <a:xfrm>
            <a:off x="10957546" y="-780997"/>
            <a:ext cx="1679252" cy="1679252"/>
          </a:xfrm>
          <a:prstGeom prst="ellipse">
            <a:avLst/>
          </a:prstGeom>
          <a:solidFill>
            <a:srgbClr val="F7E661"/>
          </a:solidFill>
          <a:ln>
            <a:noFill/>
          </a:ln>
          <a:effectLst>
            <a:glow rad="508000">
              <a:srgbClr val="F7E66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DAE313A7-5413-1D0F-D27D-BCFF38096D08}"/>
              </a:ext>
            </a:extLst>
          </p:cNvPr>
          <p:cNvSpPr/>
          <p:nvPr/>
        </p:nvSpPr>
        <p:spPr>
          <a:xfrm rot="5400000">
            <a:off x="11677730" y="6467609"/>
            <a:ext cx="780781" cy="780781"/>
          </a:xfrm>
          <a:custGeom>
            <a:avLst/>
            <a:gdLst>
              <a:gd name="connsiteX0" fmla="*/ 0 w 1327638"/>
              <a:gd name="connsiteY0" fmla="*/ 668037 h 1327638"/>
              <a:gd name="connsiteX1" fmla="*/ 254352 w 1327638"/>
              <a:gd name="connsiteY1" fmla="*/ 413685 h 1327638"/>
              <a:gd name="connsiteX2" fmla="*/ 409467 w 1327638"/>
              <a:gd name="connsiteY2" fmla="*/ 413685 h 1327638"/>
              <a:gd name="connsiteX3" fmla="*/ 409467 w 1327638"/>
              <a:gd name="connsiteY3" fmla="*/ 254352 h 1327638"/>
              <a:gd name="connsiteX4" fmla="*/ 663819 w 1327638"/>
              <a:gd name="connsiteY4" fmla="*/ 0 h 1327638"/>
              <a:gd name="connsiteX5" fmla="*/ 918171 w 1327638"/>
              <a:gd name="connsiteY5" fmla="*/ 254352 h 1327638"/>
              <a:gd name="connsiteX6" fmla="*/ 918171 w 1327638"/>
              <a:gd name="connsiteY6" fmla="*/ 413685 h 1327638"/>
              <a:gd name="connsiteX7" fmla="*/ 1073286 w 1327638"/>
              <a:gd name="connsiteY7" fmla="*/ 413685 h 1327638"/>
              <a:gd name="connsiteX8" fmla="*/ 1327638 w 1327638"/>
              <a:gd name="connsiteY8" fmla="*/ 668037 h 1327638"/>
              <a:gd name="connsiteX9" fmla="*/ 1073286 w 1327638"/>
              <a:gd name="connsiteY9" fmla="*/ 922389 h 1327638"/>
              <a:gd name="connsiteX10" fmla="*/ 918171 w 1327638"/>
              <a:gd name="connsiteY10" fmla="*/ 922389 h 1327638"/>
              <a:gd name="connsiteX11" fmla="*/ 918171 w 1327638"/>
              <a:gd name="connsiteY11" fmla="*/ 1073286 h 1327638"/>
              <a:gd name="connsiteX12" fmla="*/ 663819 w 1327638"/>
              <a:gd name="connsiteY12" fmla="*/ 1327638 h 1327638"/>
              <a:gd name="connsiteX13" fmla="*/ 409467 w 1327638"/>
              <a:gd name="connsiteY13" fmla="*/ 1073286 h 1327638"/>
              <a:gd name="connsiteX14" fmla="*/ 409467 w 1327638"/>
              <a:gd name="connsiteY14" fmla="*/ 922389 h 1327638"/>
              <a:gd name="connsiteX15" fmla="*/ 254352 w 1327638"/>
              <a:gd name="connsiteY15" fmla="*/ 922389 h 1327638"/>
              <a:gd name="connsiteX16" fmla="*/ 0 w 1327638"/>
              <a:gd name="connsiteY16" fmla="*/ 668037 h 1327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27638" h="1327638">
                <a:moveTo>
                  <a:pt x="0" y="668037"/>
                </a:moveTo>
                <a:cubicBezTo>
                  <a:pt x="0" y="527562"/>
                  <a:pt x="113877" y="413685"/>
                  <a:pt x="254352" y="413685"/>
                </a:cubicBezTo>
                <a:lnTo>
                  <a:pt x="409467" y="413685"/>
                </a:lnTo>
                <a:lnTo>
                  <a:pt x="409467" y="254352"/>
                </a:lnTo>
                <a:cubicBezTo>
                  <a:pt x="409467" y="113877"/>
                  <a:pt x="523344" y="0"/>
                  <a:pt x="663819" y="0"/>
                </a:cubicBezTo>
                <a:cubicBezTo>
                  <a:pt x="804294" y="0"/>
                  <a:pt x="918171" y="113877"/>
                  <a:pt x="918171" y="254352"/>
                </a:cubicBezTo>
                <a:lnTo>
                  <a:pt x="918171" y="413685"/>
                </a:lnTo>
                <a:lnTo>
                  <a:pt x="1073286" y="413685"/>
                </a:lnTo>
                <a:cubicBezTo>
                  <a:pt x="1213761" y="413685"/>
                  <a:pt x="1327638" y="527562"/>
                  <a:pt x="1327638" y="668037"/>
                </a:cubicBezTo>
                <a:cubicBezTo>
                  <a:pt x="1327638" y="808512"/>
                  <a:pt x="1213761" y="922389"/>
                  <a:pt x="1073286" y="922389"/>
                </a:cubicBezTo>
                <a:lnTo>
                  <a:pt x="918171" y="922389"/>
                </a:lnTo>
                <a:lnTo>
                  <a:pt x="918171" y="1073286"/>
                </a:lnTo>
                <a:cubicBezTo>
                  <a:pt x="918171" y="1213761"/>
                  <a:pt x="804294" y="1327638"/>
                  <a:pt x="663819" y="1327638"/>
                </a:cubicBezTo>
                <a:cubicBezTo>
                  <a:pt x="523344" y="1327638"/>
                  <a:pt x="409467" y="1213761"/>
                  <a:pt x="409467" y="1073286"/>
                </a:cubicBezTo>
                <a:lnTo>
                  <a:pt x="409467" y="922389"/>
                </a:lnTo>
                <a:lnTo>
                  <a:pt x="254352" y="922389"/>
                </a:lnTo>
                <a:cubicBezTo>
                  <a:pt x="113877" y="922389"/>
                  <a:pt x="0" y="808512"/>
                  <a:pt x="0" y="668037"/>
                </a:cubicBezTo>
                <a:close/>
              </a:path>
            </a:pathLst>
          </a:custGeom>
          <a:solidFill>
            <a:srgbClr val="F7E661"/>
          </a:solidFill>
          <a:ln>
            <a:noFill/>
          </a:ln>
          <a:effectLst>
            <a:glow rad="76200">
              <a:srgbClr val="F7E661">
                <a:alpha val="73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3F1E387A-E13B-C8E6-5ADD-00AC8A03D891}"/>
              </a:ext>
            </a:extLst>
          </p:cNvPr>
          <p:cNvGrpSpPr/>
          <p:nvPr/>
        </p:nvGrpSpPr>
        <p:grpSpPr>
          <a:xfrm>
            <a:off x="6930584" y="4673874"/>
            <a:ext cx="4210998" cy="1200329"/>
            <a:chOff x="7022598" y="4673874"/>
            <a:chExt cx="4210998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28B263-5F39-642C-658C-1631D22EA353}"/>
                </a:ext>
              </a:extLst>
            </p:cNvPr>
            <p:cNvSpPr txBox="1"/>
            <p:nvPr/>
          </p:nvSpPr>
          <p:spPr>
            <a:xfrm>
              <a:off x="8238490" y="4673874"/>
              <a:ext cx="299510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dirty="0">
                  <a:latin typeface="Montserrat Medium" panose="00000600000000000000" pitchFamily="2" charset="-52"/>
                </a:rPr>
                <a:t>На </a:t>
              </a:r>
              <a:r>
                <a:rPr lang="ru-RU" sz="2400" dirty="0" err="1">
                  <a:latin typeface="Montserrat Medium" panose="00000600000000000000" pitchFamily="2" charset="-52"/>
                </a:rPr>
                <a:t>Проде</a:t>
              </a:r>
              <a:r>
                <a:rPr lang="ru-RU" sz="2400" dirty="0">
                  <a:latin typeface="Montserrat Medium" panose="00000600000000000000" pitchFamily="2" charset="-52"/>
                </a:rPr>
                <a:t> поднят </a:t>
              </a:r>
              <a:r>
                <a:rPr lang="ru-RU" sz="2400" dirty="0" err="1">
                  <a:latin typeface="Montserrat Medium" panose="00000600000000000000" pitchFamily="2" charset="-52"/>
                </a:rPr>
                <a:t>Postgres</a:t>
              </a:r>
              <a:r>
                <a:rPr lang="ru-RU" sz="2400" dirty="0">
                  <a:latin typeface="Montserrat Medium" panose="00000600000000000000" pitchFamily="2" charset="-52"/>
                </a:rPr>
                <a:t>, </a:t>
              </a:r>
              <a:r>
                <a:rPr lang="ru-RU" sz="2400" dirty="0" err="1">
                  <a:latin typeface="Montserrat Medium" panose="00000600000000000000" pitchFamily="2" charset="-52"/>
                </a:rPr>
                <a:t>Nginx</a:t>
              </a:r>
              <a:r>
                <a:rPr lang="ru-RU" sz="2400" dirty="0">
                  <a:latin typeface="Montserrat Medium" panose="00000600000000000000" pitchFamily="2" charset="-52"/>
                </a:rPr>
                <a:t>, </a:t>
              </a:r>
              <a:r>
                <a:rPr lang="ru-RU" sz="2400" dirty="0" err="1">
                  <a:latin typeface="Montserrat Medium" panose="00000600000000000000" pitchFamily="2" charset="-52"/>
                </a:rPr>
                <a:t>Ftp</a:t>
              </a:r>
              <a:r>
                <a:rPr lang="ru-RU" sz="2400" dirty="0">
                  <a:latin typeface="Montserrat Medium" panose="00000600000000000000" pitchFamily="2" charset="-52"/>
                </a:rPr>
                <a:t>, MQTT</a:t>
              </a:r>
            </a:p>
          </p:txBody>
        </p:sp>
        <p:pic>
          <p:nvPicPr>
            <p:cNvPr id="33" name="Рисунок 32" descr="Сервер">
              <a:extLst>
                <a:ext uri="{FF2B5EF4-FFF2-40B4-BE49-F238E27FC236}">
                  <a16:creationId xmlns:a16="http://schemas.microsoft.com/office/drawing/2014/main" id="{1F5585EC-27DD-DED8-EEB9-CF96D84F1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83187" y="4895602"/>
              <a:ext cx="756875" cy="756875"/>
            </a:xfrm>
            <a:prstGeom prst="rect">
              <a:avLst/>
            </a:prstGeom>
          </p:spPr>
        </p:pic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027770E9-4897-43B1-AAEC-0A1B233C8B7F}"/>
                </a:ext>
              </a:extLst>
            </p:cNvPr>
            <p:cNvSpPr/>
            <p:nvPr/>
          </p:nvSpPr>
          <p:spPr>
            <a:xfrm>
              <a:off x="7022598" y="4735013"/>
              <a:ext cx="1078055" cy="1078055"/>
            </a:xfrm>
            <a:prstGeom prst="ellipse">
              <a:avLst/>
            </a:prstGeom>
            <a:noFill/>
            <a:ln w="38100">
              <a:solidFill>
                <a:srgbClr val="FDC600">
                  <a:alpha val="62000"/>
                </a:srgbClr>
              </a:solidFill>
            </a:ln>
            <a:effectLst>
              <a:glow rad="76200">
                <a:srgbClr val="F7E661">
                  <a:alpha val="52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31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CF3A23-5C27-ADA5-3528-7C825A712580}"/>
              </a:ext>
            </a:extLst>
          </p:cNvPr>
          <p:cNvSpPr txBox="1"/>
          <p:nvPr/>
        </p:nvSpPr>
        <p:spPr>
          <a:xfrm>
            <a:off x="294286" y="620687"/>
            <a:ext cx="9154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Raleway" pitchFamily="2" charset="-52"/>
                <a:cs typeface="Rubik Bold" panose="00000800000000000000" pitchFamily="2" charset="-79"/>
              </a:rPr>
              <a:t>Архитектура многопоточности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75CDB-9DBE-03AA-1B9D-0F9D0DA1BD53}"/>
              </a:ext>
            </a:extLst>
          </p:cNvPr>
          <p:cNvSpPr txBox="1"/>
          <p:nvPr/>
        </p:nvSpPr>
        <p:spPr>
          <a:xfrm>
            <a:off x="360939" y="246284"/>
            <a:ext cx="386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Достоинства решения</a:t>
            </a:r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E2C877C3-A3AD-F6E1-B3F3-5278B48E7878}"/>
              </a:ext>
            </a:extLst>
          </p:cNvPr>
          <p:cNvSpPr/>
          <p:nvPr/>
        </p:nvSpPr>
        <p:spPr>
          <a:xfrm rot="5400000">
            <a:off x="11630828" y="-536594"/>
            <a:ext cx="1073187" cy="1073187"/>
          </a:xfrm>
          <a:custGeom>
            <a:avLst/>
            <a:gdLst>
              <a:gd name="connsiteX0" fmla="*/ 0 w 1327638"/>
              <a:gd name="connsiteY0" fmla="*/ 668037 h 1327638"/>
              <a:gd name="connsiteX1" fmla="*/ 254352 w 1327638"/>
              <a:gd name="connsiteY1" fmla="*/ 413685 h 1327638"/>
              <a:gd name="connsiteX2" fmla="*/ 409467 w 1327638"/>
              <a:gd name="connsiteY2" fmla="*/ 413685 h 1327638"/>
              <a:gd name="connsiteX3" fmla="*/ 409467 w 1327638"/>
              <a:gd name="connsiteY3" fmla="*/ 254352 h 1327638"/>
              <a:gd name="connsiteX4" fmla="*/ 663819 w 1327638"/>
              <a:gd name="connsiteY4" fmla="*/ 0 h 1327638"/>
              <a:gd name="connsiteX5" fmla="*/ 918171 w 1327638"/>
              <a:gd name="connsiteY5" fmla="*/ 254352 h 1327638"/>
              <a:gd name="connsiteX6" fmla="*/ 918171 w 1327638"/>
              <a:gd name="connsiteY6" fmla="*/ 413685 h 1327638"/>
              <a:gd name="connsiteX7" fmla="*/ 1073286 w 1327638"/>
              <a:gd name="connsiteY7" fmla="*/ 413685 h 1327638"/>
              <a:gd name="connsiteX8" fmla="*/ 1327638 w 1327638"/>
              <a:gd name="connsiteY8" fmla="*/ 668037 h 1327638"/>
              <a:gd name="connsiteX9" fmla="*/ 1073286 w 1327638"/>
              <a:gd name="connsiteY9" fmla="*/ 922389 h 1327638"/>
              <a:gd name="connsiteX10" fmla="*/ 918171 w 1327638"/>
              <a:gd name="connsiteY10" fmla="*/ 922389 h 1327638"/>
              <a:gd name="connsiteX11" fmla="*/ 918171 w 1327638"/>
              <a:gd name="connsiteY11" fmla="*/ 1073286 h 1327638"/>
              <a:gd name="connsiteX12" fmla="*/ 663819 w 1327638"/>
              <a:gd name="connsiteY12" fmla="*/ 1327638 h 1327638"/>
              <a:gd name="connsiteX13" fmla="*/ 409467 w 1327638"/>
              <a:gd name="connsiteY13" fmla="*/ 1073286 h 1327638"/>
              <a:gd name="connsiteX14" fmla="*/ 409467 w 1327638"/>
              <a:gd name="connsiteY14" fmla="*/ 922389 h 1327638"/>
              <a:gd name="connsiteX15" fmla="*/ 254352 w 1327638"/>
              <a:gd name="connsiteY15" fmla="*/ 922389 h 1327638"/>
              <a:gd name="connsiteX16" fmla="*/ 0 w 1327638"/>
              <a:gd name="connsiteY16" fmla="*/ 668037 h 1327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27638" h="1327638">
                <a:moveTo>
                  <a:pt x="0" y="668037"/>
                </a:moveTo>
                <a:cubicBezTo>
                  <a:pt x="0" y="527562"/>
                  <a:pt x="113877" y="413685"/>
                  <a:pt x="254352" y="413685"/>
                </a:cubicBezTo>
                <a:lnTo>
                  <a:pt x="409467" y="413685"/>
                </a:lnTo>
                <a:lnTo>
                  <a:pt x="409467" y="254352"/>
                </a:lnTo>
                <a:cubicBezTo>
                  <a:pt x="409467" y="113877"/>
                  <a:pt x="523344" y="0"/>
                  <a:pt x="663819" y="0"/>
                </a:cubicBezTo>
                <a:cubicBezTo>
                  <a:pt x="804294" y="0"/>
                  <a:pt x="918171" y="113877"/>
                  <a:pt x="918171" y="254352"/>
                </a:cubicBezTo>
                <a:lnTo>
                  <a:pt x="918171" y="413685"/>
                </a:lnTo>
                <a:lnTo>
                  <a:pt x="1073286" y="413685"/>
                </a:lnTo>
                <a:cubicBezTo>
                  <a:pt x="1213761" y="413685"/>
                  <a:pt x="1327638" y="527562"/>
                  <a:pt x="1327638" y="668037"/>
                </a:cubicBezTo>
                <a:cubicBezTo>
                  <a:pt x="1327638" y="808512"/>
                  <a:pt x="1213761" y="922389"/>
                  <a:pt x="1073286" y="922389"/>
                </a:cubicBezTo>
                <a:lnTo>
                  <a:pt x="918171" y="922389"/>
                </a:lnTo>
                <a:lnTo>
                  <a:pt x="918171" y="1073286"/>
                </a:lnTo>
                <a:cubicBezTo>
                  <a:pt x="918171" y="1213761"/>
                  <a:pt x="804294" y="1327638"/>
                  <a:pt x="663819" y="1327638"/>
                </a:cubicBezTo>
                <a:cubicBezTo>
                  <a:pt x="523344" y="1327638"/>
                  <a:pt x="409467" y="1213761"/>
                  <a:pt x="409467" y="1073286"/>
                </a:cubicBezTo>
                <a:lnTo>
                  <a:pt x="409467" y="922389"/>
                </a:lnTo>
                <a:lnTo>
                  <a:pt x="254352" y="922389"/>
                </a:lnTo>
                <a:cubicBezTo>
                  <a:pt x="113877" y="922389"/>
                  <a:pt x="0" y="808512"/>
                  <a:pt x="0" y="668037"/>
                </a:cubicBezTo>
                <a:close/>
              </a:path>
            </a:pathLst>
          </a:custGeom>
          <a:solidFill>
            <a:srgbClr val="F7E661"/>
          </a:solidFill>
          <a:ln>
            <a:noFill/>
          </a:ln>
          <a:effectLst>
            <a:glow rad="101600">
              <a:srgbClr val="F7E661">
                <a:alpha val="73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8A924549-B5AB-C540-4AA5-3F4BFB77B688}"/>
              </a:ext>
            </a:extLst>
          </p:cNvPr>
          <p:cNvSpPr/>
          <p:nvPr/>
        </p:nvSpPr>
        <p:spPr>
          <a:xfrm>
            <a:off x="-399482" y="6544752"/>
            <a:ext cx="626495" cy="626495"/>
          </a:xfrm>
          <a:prstGeom prst="ellipse">
            <a:avLst/>
          </a:prstGeom>
          <a:noFill/>
          <a:ln w="635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52F8AC0-6FFD-BFD4-724E-265D5A4420B7}"/>
              </a:ext>
            </a:extLst>
          </p:cNvPr>
          <p:cNvSpPr/>
          <p:nvPr/>
        </p:nvSpPr>
        <p:spPr>
          <a:xfrm>
            <a:off x="11630828" y="6176452"/>
            <a:ext cx="1595948" cy="1595948"/>
          </a:xfrm>
          <a:prstGeom prst="ellipse">
            <a:avLst/>
          </a:prstGeom>
          <a:noFill/>
          <a:ln w="635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C55F3A-1152-4B39-8207-BC4CFE4B5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73" t="-51" r="11315" b="19738"/>
          <a:stretch/>
        </p:blipFill>
        <p:spPr>
          <a:xfrm>
            <a:off x="6096000" y="2213430"/>
            <a:ext cx="5835351" cy="3511888"/>
          </a:xfrm>
          <a:custGeom>
            <a:avLst/>
            <a:gdLst>
              <a:gd name="connsiteX0" fmla="*/ 243457 w 6674046"/>
              <a:gd name="connsiteY0" fmla="*/ 0 h 4813298"/>
              <a:gd name="connsiteX1" fmla="*/ 6430589 w 6674046"/>
              <a:gd name="connsiteY1" fmla="*/ 0 h 4813298"/>
              <a:gd name="connsiteX2" fmla="*/ 6674046 w 6674046"/>
              <a:gd name="connsiteY2" fmla="*/ 243457 h 4813298"/>
              <a:gd name="connsiteX3" fmla="*/ 6674046 w 6674046"/>
              <a:gd name="connsiteY3" fmla="*/ 4569843 h 4813298"/>
              <a:gd name="connsiteX4" fmla="*/ 6479654 w 6674046"/>
              <a:gd name="connsiteY4" fmla="*/ 4808354 h 4813298"/>
              <a:gd name="connsiteX5" fmla="*/ 6430608 w 6674046"/>
              <a:gd name="connsiteY5" fmla="*/ 4813298 h 4813298"/>
              <a:gd name="connsiteX6" fmla="*/ 243438 w 6674046"/>
              <a:gd name="connsiteY6" fmla="*/ 4813298 h 4813298"/>
              <a:gd name="connsiteX7" fmla="*/ 194392 w 6674046"/>
              <a:gd name="connsiteY7" fmla="*/ 4808354 h 4813298"/>
              <a:gd name="connsiteX8" fmla="*/ 0 w 6674046"/>
              <a:gd name="connsiteY8" fmla="*/ 4569843 h 4813298"/>
              <a:gd name="connsiteX9" fmla="*/ 0 w 6674046"/>
              <a:gd name="connsiteY9" fmla="*/ 243457 h 4813298"/>
              <a:gd name="connsiteX10" fmla="*/ 243457 w 6674046"/>
              <a:gd name="connsiteY10" fmla="*/ 0 h 4813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4046" h="4813298">
                <a:moveTo>
                  <a:pt x="243457" y="0"/>
                </a:moveTo>
                <a:lnTo>
                  <a:pt x="6430589" y="0"/>
                </a:lnTo>
                <a:cubicBezTo>
                  <a:pt x="6565047" y="0"/>
                  <a:pt x="6674046" y="108999"/>
                  <a:pt x="6674046" y="243457"/>
                </a:cubicBezTo>
                <a:lnTo>
                  <a:pt x="6674046" y="4569843"/>
                </a:lnTo>
                <a:cubicBezTo>
                  <a:pt x="6674046" y="4687494"/>
                  <a:pt x="6590594" y="4785653"/>
                  <a:pt x="6479654" y="4808354"/>
                </a:cubicBezTo>
                <a:lnTo>
                  <a:pt x="6430608" y="4813298"/>
                </a:lnTo>
                <a:lnTo>
                  <a:pt x="243438" y="4813298"/>
                </a:lnTo>
                <a:lnTo>
                  <a:pt x="194392" y="4808354"/>
                </a:lnTo>
                <a:cubicBezTo>
                  <a:pt x="83453" y="4785653"/>
                  <a:pt x="0" y="4687494"/>
                  <a:pt x="0" y="4569843"/>
                </a:cubicBezTo>
                <a:lnTo>
                  <a:pt x="0" y="243457"/>
                </a:lnTo>
                <a:cubicBezTo>
                  <a:pt x="0" y="108999"/>
                  <a:pt x="108999" y="0"/>
                  <a:pt x="243457" y="0"/>
                </a:cubicBezTo>
                <a:close/>
              </a:path>
            </a:pathLst>
          </a:custGeom>
          <a:ln w="38100">
            <a:solidFill>
              <a:srgbClr val="FDC6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C35758-609F-E92A-9E05-764F9EBE624A}"/>
              </a:ext>
            </a:extLst>
          </p:cNvPr>
          <p:cNvSpPr txBox="1"/>
          <p:nvPr/>
        </p:nvSpPr>
        <p:spPr>
          <a:xfrm>
            <a:off x="294286" y="1474766"/>
            <a:ext cx="58017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Есть возможность обработки нескольких видео одновременно за счет распараллеливания задач</a:t>
            </a:r>
          </a:p>
          <a:p>
            <a:r>
              <a:rPr lang="ru-RU" dirty="0">
                <a:latin typeface="Montserrat" panose="00000500000000000000" pitchFamily="2" charset="-52"/>
              </a:rPr>
              <a:t>Каждое видео параллельно обрабатывается на своем процессоре/в своем потоке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59453B-752D-0E67-4C9F-6C01CA1430BA}"/>
              </a:ext>
            </a:extLst>
          </p:cNvPr>
          <p:cNvSpPr txBox="1"/>
          <p:nvPr/>
        </p:nvSpPr>
        <p:spPr>
          <a:xfrm>
            <a:off x="294286" y="3542940"/>
            <a:ext cx="527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Montserrat Medium" panose="00000600000000000000" pitchFamily="2" charset="-52"/>
              </a:rPr>
              <a:t>Добавление дополнительных классов (в сравнении с однопоточной моделью)</a:t>
            </a:r>
            <a:r>
              <a:rPr lang="en-US" sz="2400" dirty="0">
                <a:latin typeface="Montserrat Medium" panose="00000600000000000000" pitchFamily="2" charset="-52"/>
              </a:rPr>
              <a:t>:</a:t>
            </a:r>
            <a:endParaRPr lang="ru-RU" sz="2400" dirty="0">
              <a:latin typeface="Montserrat Medium" panose="00000600000000000000" pitchFamily="2" charset="-52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D40D89B-A61F-1686-8AAC-88F5AA34BD67}"/>
              </a:ext>
            </a:extLst>
          </p:cNvPr>
          <p:cNvSpPr/>
          <p:nvPr/>
        </p:nvSpPr>
        <p:spPr>
          <a:xfrm>
            <a:off x="360939" y="4905051"/>
            <a:ext cx="389189" cy="389189"/>
          </a:xfrm>
          <a:prstGeom prst="ellipse">
            <a:avLst/>
          </a:prstGeom>
          <a:solidFill>
            <a:srgbClr val="F7E661"/>
          </a:solidFill>
          <a:ln w="38100">
            <a:solidFill>
              <a:srgbClr val="FDC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6C273F-C30E-7F7D-CD36-5D7A899790C0}"/>
              </a:ext>
            </a:extLst>
          </p:cNvPr>
          <p:cNvSpPr txBox="1"/>
          <p:nvPr/>
        </p:nvSpPr>
        <p:spPr>
          <a:xfrm>
            <a:off x="826339" y="4924908"/>
            <a:ext cx="4126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Распознавание пустого кузова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FE3151FE-491A-CF28-98A1-321B67C562A1}"/>
              </a:ext>
            </a:extLst>
          </p:cNvPr>
          <p:cNvSpPr/>
          <p:nvPr/>
        </p:nvSpPr>
        <p:spPr>
          <a:xfrm>
            <a:off x="360939" y="5633291"/>
            <a:ext cx="389189" cy="389189"/>
          </a:xfrm>
          <a:prstGeom prst="ellipse">
            <a:avLst/>
          </a:prstGeom>
          <a:solidFill>
            <a:srgbClr val="F7E661"/>
          </a:solidFill>
          <a:ln w="38100">
            <a:solidFill>
              <a:srgbClr val="FDC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63A38-E108-79F2-E2B6-172774FD7004}"/>
              </a:ext>
            </a:extLst>
          </p:cNvPr>
          <p:cNvSpPr txBox="1"/>
          <p:nvPr/>
        </p:nvSpPr>
        <p:spPr>
          <a:xfrm>
            <a:off x="783765" y="5504720"/>
            <a:ext cx="4126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Детекция наличия нескольких классов в одном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FDDC300-EB92-9B60-3A78-9C4DAD16C0FC}"/>
              </a:ext>
            </a:extLst>
          </p:cNvPr>
          <p:cNvCxnSpPr/>
          <p:nvPr/>
        </p:nvCxnSpPr>
        <p:spPr>
          <a:xfrm>
            <a:off x="427614" y="3190875"/>
            <a:ext cx="4363461" cy="0"/>
          </a:xfrm>
          <a:prstGeom prst="line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>
            <a:extLst>
              <a:ext uri="{FF2B5EF4-FFF2-40B4-BE49-F238E27FC236}">
                <a16:creationId xmlns:a16="http://schemas.microsoft.com/office/drawing/2014/main" id="{0F2BD467-B86D-7080-29BB-FEDF99981284}"/>
              </a:ext>
            </a:extLst>
          </p:cNvPr>
          <p:cNvSpPr/>
          <p:nvPr/>
        </p:nvSpPr>
        <p:spPr>
          <a:xfrm>
            <a:off x="8589453" y="274326"/>
            <a:ext cx="313248" cy="313248"/>
          </a:xfrm>
          <a:prstGeom prst="ellipse">
            <a:avLst/>
          </a:prstGeom>
          <a:noFill/>
          <a:ln w="635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80AFB81A-6500-0F0C-966B-EA1CD36FEA5D}"/>
              </a:ext>
            </a:extLst>
          </p:cNvPr>
          <p:cNvSpPr/>
          <p:nvPr/>
        </p:nvSpPr>
        <p:spPr>
          <a:xfrm rot="5400000">
            <a:off x="5047610" y="6449456"/>
            <a:ext cx="366238" cy="366238"/>
          </a:xfrm>
          <a:custGeom>
            <a:avLst/>
            <a:gdLst>
              <a:gd name="connsiteX0" fmla="*/ 0 w 1327638"/>
              <a:gd name="connsiteY0" fmla="*/ 668037 h 1327638"/>
              <a:gd name="connsiteX1" fmla="*/ 254352 w 1327638"/>
              <a:gd name="connsiteY1" fmla="*/ 413685 h 1327638"/>
              <a:gd name="connsiteX2" fmla="*/ 409467 w 1327638"/>
              <a:gd name="connsiteY2" fmla="*/ 413685 h 1327638"/>
              <a:gd name="connsiteX3" fmla="*/ 409467 w 1327638"/>
              <a:gd name="connsiteY3" fmla="*/ 254352 h 1327638"/>
              <a:gd name="connsiteX4" fmla="*/ 663819 w 1327638"/>
              <a:gd name="connsiteY4" fmla="*/ 0 h 1327638"/>
              <a:gd name="connsiteX5" fmla="*/ 918171 w 1327638"/>
              <a:gd name="connsiteY5" fmla="*/ 254352 h 1327638"/>
              <a:gd name="connsiteX6" fmla="*/ 918171 w 1327638"/>
              <a:gd name="connsiteY6" fmla="*/ 413685 h 1327638"/>
              <a:gd name="connsiteX7" fmla="*/ 1073286 w 1327638"/>
              <a:gd name="connsiteY7" fmla="*/ 413685 h 1327638"/>
              <a:gd name="connsiteX8" fmla="*/ 1327638 w 1327638"/>
              <a:gd name="connsiteY8" fmla="*/ 668037 h 1327638"/>
              <a:gd name="connsiteX9" fmla="*/ 1073286 w 1327638"/>
              <a:gd name="connsiteY9" fmla="*/ 922389 h 1327638"/>
              <a:gd name="connsiteX10" fmla="*/ 918171 w 1327638"/>
              <a:gd name="connsiteY10" fmla="*/ 922389 h 1327638"/>
              <a:gd name="connsiteX11" fmla="*/ 918171 w 1327638"/>
              <a:gd name="connsiteY11" fmla="*/ 1073286 h 1327638"/>
              <a:gd name="connsiteX12" fmla="*/ 663819 w 1327638"/>
              <a:gd name="connsiteY12" fmla="*/ 1327638 h 1327638"/>
              <a:gd name="connsiteX13" fmla="*/ 409467 w 1327638"/>
              <a:gd name="connsiteY13" fmla="*/ 1073286 h 1327638"/>
              <a:gd name="connsiteX14" fmla="*/ 409467 w 1327638"/>
              <a:gd name="connsiteY14" fmla="*/ 922389 h 1327638"/>
              <a:gd name="connsiteX15" fmla="*/ 254352 w 1327638"/>
              <a:gd name="connsiteY15" fmla="*/ 922389 h 1327638"/>
              <a:gd name="connsiteX16" fmla="*/ 0 w 1327638"/>
              <a:gd name="connsiteY16" fmla="*/ 668037 h 1327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27638" h="1327638">
                <a:moveTo>
                  <a:pt x="0" y="668037"/>
                </a:moveTo>
                <a:cubicBezTo>
                  <a:pt x="0" y="527562"/>
                  <a:pt x="113877" y="413685"/>
                  <a:pt x="254352" y="413685"/>
                </a:cubicBezTo>
                <a:lnTo>
                  <a:pt x="409467" y="413685"/>
                </a:lnTo>
                <a:lnTo>
                  <a:pt x="409467" y="254352"/>
                </a:lnTo>
                <a:cubicBezTo>
                  <a:pt x="409467" y="113877"/>
                  <a:pt x="523344" y="0"/>
                  <a:pt x="663819" y="0"/>
                </a:cubicBezTo>
                <a:cubicBezTo>
                  <a:pt x="804294" y="0"/>
                  <a:pt x="918171" y="113877"/>
                  <a:pt x="918171" y="254352"/>
                </a:cubicBezTo>
                <a:lnTo>
                  <a:pt x="918171" y="413685"/>
                </a:lnTo>
                <a:lnTo>
                  <a:pt x="1073286" y="413685"/>
                </a:lnTo>
                <a:cubicBezTo>
                  <a:pt x="1213761" y="413685"/>
                  <a:pt x="1327638" y="527562"/>
                  <a:pt x="1327638" y="668037"/>
                </a:cubicBezTo>
                <a:cubicBezTo>
                  <a:pt x="1327638" y="808512"/>
                  <a:pt x="1213761" y="922389"/>
                  <a:pt x="1073286" y="922389"/>
                </a:cubicBezTo>
                <a:lnTo>
                  <a:pt x="918171" y="922389"/>
                </a:lnTo>
                <a:lnTo>
                  <a:pt x="918171" y="1073286"/>
                </a:lnTo>
                <a:cubicBezTo>
                  <a:pt x="918171" y="1213761"/>
                  <a:pt x="804294" y="1327638"/>
                  <a:pt x="663819" y="1327638"/>
                </a:cubicBezTo>
                <a:cubicBezTo>
                  <a:pt x="523344" y="1327638"/>
                  <a:pt x="409467" y="1213761"/>
                  <a:pt x="409467" y="1073286"/>
                </a:cubicBezTo>
                <a:lnTo>
                  <a:pt x="409467" y="922389"/>
                </a:lnTo>
                <a:lnTo>
                  <a:pt x="254352" y="922389"/>
                </a:lnTo>
                <a:cubicBezTo>
                  <a:pt x="113877" y="922389"/>
                  <a:pt x="0" y="808512"/>
                  <a:pt x="0" y="668037"/>
                </a:cubicBezTo>
                <a:close/>
              </a:path>
            </a:pathLst>
          </a:custGeom>
          <a:solidFill>
            <a:srgbClr val="F7E661"/>
          </a:solidFill>
          <a:ln>
            <a:noFill/>
          </a:ln>
          <a:effectLst>
            <a:glow rad="12700">
              <a:srgbClr val="F7E661">
                <a:alpha val="73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946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CF3A23-5C27-ADA5-3528-7C825A712580}"/>
              </a:ext>
            </a:extLst>
          </p:cNvPr>
          <p:cNvSpPr txBox="1"/>
          <p:nvPr/>
        </p:nvSpPr>
        <p:spPr>
          <a:xfrm>
            <a:off x="1518743" y="737580"/>
            <a:ext cx="91545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latin typeface="Raleway" pitchFamily="2" charset="-52"/>
                <a:cs typeface="Rubik Bold" panose="00000800000000000000" pitchFamily="2" charset="-79"/>
              </a:rPr>
              <a:t>Метрики на валидации</a:t>
            </a:r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E2C877C3-A3AD-F6E1-B3F3-5278B48E7878}"/>
              </a:ext>
            </a:extLst>
          </p:cNvPr>
          <p:cNvSpPr/>
          <p:nvPr/>
        </p:nvSpPr>
        <p:spPr>
          <a:xfrm rot="5400000">
            <a:off x="11630828" y="-536594"/>
            <a:ext cx="1073187" cy="1073187"/>
          </a:xfrm>
          <a:custGeom>
            <a:avLst/>
            <a:gdLst>
              <a:gd name="connsiteX0" fmla="*/ 0 w 1327638"/>
              <a:gd name="connsiteY0" fmla="*/ 668037 h 1327638"/>
              <a:gd name="connsiteX1" fmla="*/ 254352 w 1327638"/>
              <a:gd name="connsiteY1" fmla="*/ 413685 h 1327638"/>
              <a:gd name="connsiteX2" fmla="*/ 409467 w 1327638"/>
              <a:gd name="connsiteY2" fmla="*/ 413685 h 1327638"/>
              <a:gd name="connsiteX3" fmla="*/ 409467 w 1327638"/>
              <a:gd name="connsiteY3" fmla="*/ 254352 h 1327638"/>
              <a:gd name="connsiteX4" fmla="*/ 663819 w 1327638"/>
              <a:gd name="connsiteY4" fmla="*/ 0 h 1327638"/>
              <a:gd name="connsiteX5" fmla="*/ 918171 w 1327638"/>
              <a:gd name="connsiteY5" fmla="*/ 254352 h 1327638"/>
              <a:gd name="connsiteX6" fmla="*/ 918171 w 1327638"/>
              <a:gd name="connsiteY6" fmla="*/ 413685 h 1327638"/>
              <a:gd name="connsiteX7" fmla="*/ 1073286 w 1327638"/>
              <a:gd name="connsiteY7" fmla="*/ 413685 h 1327638"/>
              <a:gd name="connsiteX8" fmla="*/ 1327638 w 1327638"/>
              <a:gd name="connsiteY8" fmla="*/ 668037 h 1327638"/>
              <a:gd name="connsiteX9" fmla="*/ 1073286 w 1327638"/>
              <a:gd name="connsiteY9" fmla="*/ 922389 h 1327638"/>
              <a:gd name="connsiteX10" fmla="*/ 918171 w 1327638"/>
              <a:gd name="connsiteY10" fmla="*/ 922389 h 1327638"/>
              <a:gd name="connsiteX11" fmla="*/ 918171 w 1327638"/>
              <a:gd name="connsiteY11" fmla="*/ 1073286 h 1327638"/>
              <a:gd name="connsiteX12" fmla="*/ 663819 w 1327638"/>
              <a:gd name="connsiteY12" fmla="*/ 1327638 h 1327638"/>
              <a:gd name="connsiteX13" fmla="*/ 409467 w 1327638"/>
              <a:gd name="connsiteY13" fmla="*/ 1073286 h 1327638"/>
              <a:gd name="connsiteX14" fmla="*/ 409467 w 1327638"/>
              <a:gd name="connsiteY14" fmla="*/ 922389 h 1327638"/>
              <a:gd name="connsiteX15" fmla="*/ 254352 w 1327638"/>
              <a:gd name="connsiteY15" fmla="*/ 922389 h 1327638"/>
              <a:gd name="connsiteX16" fmla="*/ 0 w 1327638"/>
              <a:gd name="connsiteY16" fmla="*/ 668037 h 1327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27638" h="1327638">
                <a:moveTo>
                  <a:pt x="0" y="668037"/>
                </a:moveTo>
                <a:cubicBezTo>
                  <a:pt x="0" y="527562"/>
                  <a:pt x="113877" y="413685"/>
                  <a:pt x="254352" y="413685"/>
                </a:cubicBezTo>
                <a:lnTo>
                  <a:pt x="409467" y="413685"/>
                </a:lnTo>
                <a:lnTo>
                  <a:pt x="409467" y="254352"/>
                </a:lnTo>
                <a:cubicBezTo>
                  <a:pt x="409467" y="113877"/>
                  <a:pt x="523344" y="0"/>
                  <a:pt x="663819" y="0"/>
                </a:cubicBezTo>
                <a:cubicBezTo>
                  <a:pt x="804294" y="0"/>
                  <a:pt x="918171" y="113877"/>
                  <a:pt x="918171" y="254352"/>
                </a:cubicBezTo>
                <a:lnTo>
                  <a:pt x="918171" y="413685"/>
                </a:lnTo>
                <a:lnTo>
                  <a:pt x="1073286" y="413685"/>
                </a:lnTo>
                <a:cubicBezTo>
                  <a:pt x="1213761" y="413685"/>
                  <a:pt x="1327638" y="527562"/>
                  <a:pt x="1327638" y="668037"/>
                </a:cubicBezTo>
                <a:cubicBezTo>
                  <a:pt x="1327638" y="808512"/>
                  <a:pt x="1213761" y="922389"/>
                  <a:pt x="1073286" y="922389"/>
                </a:cubicBezTo>
                <a:lnTo>
                  <a:pt x="918171" y="922389"/>
                </a:lnTo>
                <a:lnTo>
                  <a:pt x="918171" y="1073286"/>
                </a:lnTo>
                <a:cubicBezTo>
                  <a:pt x="918171" y="1213761"/>
                  <a:pt x="804294" y="1327638"/>
                  <a:pt x="663819" y="1327638"/>
                </a:cubicBezTo>
                <a:cubicBezTo>
                  <a:pt x="523344" y="1327638"/>
                  <a:pt x="409467" y="1213761"/>
                  <a:pt x="409467" y="1073286"/>
                </a:cubicBezTo>
                <a:lnTo>
                  <a:pt x="409467" y="922389"/>
                </a:lnTo>
                <a:lnTo>
                  <a:pt x="254352" y="922389"/>
                </a:lnTo>
                <a:cubicBezTo>
                  <a:pt x="113877" y="922389"/>
                  <a:pt x="0" y="808512"/>
                  <a:pt x="0" y="668037"/>
                </a:cubicBezTo>
                <a:close/>
              </a:path>
            </a:pathLst>
          </a:custGeom>
          <a:solidFill>
            <a:srgbClr val="F7E661"/>
          </a:solidFill>
          <a:ln>
            <a:noFill/>
          </a:ln>
          <a:effectLst>
            <a:glow rad="101600">
              <a:srgbClr val="F7E661">
                <a:alpha val="73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8A924549-B5AB-C540-4AA5-3F4BFB77B688}"/>
              </a:ext>
            </a:extLst>
          </p:cNvPr>
          <p:cNvSpPr/>
          <p:nvPr/>
        </p:nvSpPr>
        <p:spPr>
          <a:xfrm>
            <a:off x="-399482" y="6544752"/>
            <a:ext cx="626495" cy="626495"/>
          </a:xfrm>
          <a:prstGeom prst="ellipse">
            <a:avLst/>
          </a:prstGeom>
          <a:noFill/>
          <a:ln w="635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52F8AC0-6FFD-BFD4-724E-265D5A4420B7}"/>
              </a:ext>
            </a:extLst>
          </p:cNvPr>
          <p:cNvSpPr/>
          <p:nvPr/>
        </p:nvSpPr>
        <p:spPr>
          <a:xfrm>
            <a:off x="8902701" y="5818838"/>
            <a:ext cx="1595948" cy="1595948"/>
          </a:xfrm>
          <a:prstGeom prst="ellipse">
            <a:avLst/>
          </a:prstGeom>
          <a:noFill/>
          <a:ln w="635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0F2BD467-B86D-7080-29BB-FEDF99981284}"/>
              </a:ext>
            </a:extLst>
          </p:cNvPr>
          <p:cNvSpPr/>
          <p:nvPr/>
        </p:nvSpPr>
        <p:spPr>
          <a:xfrm>
            <a:off x="8589453" y="274326"/>
            <a:ext cx="313248" cy="313248"/>
          </a:xfrm>
          <a:prstGeom prst="ellipse">
            <a:avLst/>
          </a:prstGeom>
          <a:noFill/>
          <a:ln w="635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80AFB81A-6500-0F0C-966B-EA1CD36FEA5D}"/>
              </a:ext>
            </a:extLst>
          </p:cNvPr>
          <p:cNvSpPr/>
          <p:nvPr/>
        </p:nvSpPr>
        <p:spPr>
          <a:xfrm rot="5400000">
            <a:off x="-270383" y="5844238"/>
            <a:ext cx="1193625" cy="1193625"/>
          </a:xfrm>
          <a:custGeom>
            <a:avLst/>
            <a:gdLst>
              <a:gd name="connsiteX0" fmla="*/ 0 w 1327638"/>
              <a:gd name="connsiteY0" fmla="*/ 668037 h 1327638"/>
              <a:gd name="connsiteX1" fmla="*/ 254352 w 1327638"/>
              <a:gd name="connsiteY1" fmla="*/ 413685 h 1327638"/>
              <a:gd name="connsiteX2" fmla="*/ 409467 w 1327638"/>
              <a:gd name="connsiteY2" fmla="*/ 413685 h 1327638"/>
              <a:gd name="connsiteX3" fmla="*/ 409467 w 1327638"/>
              <a:gd name="connsiteY3" fmla="*/ 254352 h 1327638"/>
              <a:gd name="connsiteX4" fmla="*/ 663819 w 1327638"/>
              <a:gd name="connsiteY4" fmla="*/ 0 h 1327638"/>
              <a:gd name="connsiteX5" fmla="*/ 918171 w 1327638"/>
              <a:gd name="connsiteY5" fmla="*/ 254352 h 1327638"/>
              <a:gd name="connsiteX6" fmla="*/ 918171 w 1327638"/>
              <a:gd name="connsiteY6" fmla="*/ 413685 h 1327638"/>
              <a:gd name="connsiteX7" fmla="*/ 1073286 w 1327638"/>
              <a:gd name="connsiteY7" fmla="*/ 413685 h 1327638"/>
              <a:gd name="connsiteX8" fmla="*/ 1327638 w 1327638"/>
              <a:gd name="connsiteY8" fmla="*/ 668037 h 1327638"/>
              <a:gd name="connsiteX9" fmla="*/ 1073286 w 1327638"/>
              <a:gd name="connsiteY9" fmla="*/ 922389 h 1327638"/>
              <a:gd name="connsiteX10" fmla="*/ 918171 w 1327638"/>
              <a:gd name="connsiteY10" fmla="*/ 922389 h 1327638"/>
              <a:gd name="connsiteX11" fmla="*/ 918171 w 1327638"/>
              <a:gd name="connsiteY11" fmla="*/ 1073286 h 1327638"/>
              <a:gd name="connsiteX12" fmla="*/ 663819 w 1327638"/>
              <a:gd name="connsiteY12" fmla="*/ 1327638 h 1327638"/>
              <a:gd name="connsiteX13" fmla="*/ 409467 w 1327638"/>
              <a:gd name="connsiteY13" fmla="*/ 1073286 h 1327638"/>
              <a:gd name="connsiteX14" fmla="*/ 409467 w 1327638"/>
              <a:gd name="connsiteY14" fmla="*/ 922389 h 1327638"/>
              <a:gd name="connsiteX15" fmla="*/ 254352 w 1327638"/>
              <a:gd name="connsiteY15" fmla="*/ 922389 h 1327638"/>
              <a:gd name="connsiteX16" fmla="*/ 0 w 1327638"/>
              <a:gd name="connsiteY16" fmla="*/ 668037 h 1327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27638" h="1327638">
                <a:moveTo>
                  <a:pt x="0" y="668037"/>
                </a:moveTo>
                <a:cubicBezTo>
                  <a:pt x="0" y="527562"/>
                  <a:pt x="113877" y="413685"/>
                  <a:pt x="254352" y="413685"/>
                </a:cubicBezTo>
                <a:lnTo>
                  <a:pt x="409467" y="413685"/>
                </a:lnTo>
                <a:lnTo>
                  <a:pt x="409467" y="254352"/>
                </a:lnTo>
                <a:cubicBezTo>
                  <a:pt x="409467" y="113877"/>
                  <a:pt x="523344" y="0"/>
                  <a:pt x="663819" y="0"/>
                </a:cubicBezTo>
                <a:cubicBezTo>
                  <a:pt x="804294" y="0"/>
                  <a:pt x="918171" y="113877"/>
                  <a:pt x="918171" y="254352"/>
                </a:cubicBezTo>
                <a:lnTo>
                  <a:pt x="918171" y="413685"/>
                </a:lnTo>
                <a:lnTo>
                  <a:pt x="1073286" y="413685"/>
                </a:lnTo>
                <a:cubicBezTo>
                  <a:pt x="1213761" y="413685"/>
                  <a:pt x="1327638" y="527562"/>
                  <a:pt x="1327638" y="668037"/>
                </a:cubicBezTo>
                <a:cubicBezTo>
                  <a:pt x="1327638" y="808512"/>
                  <a:pt x="1213761" y="922389"/>
                  <a:pt x="1073286" y="922389"/>
                </a:cubicBezTo>
                <a:lnTo>
                  <a:pt x="918171" y="922389"/>
                </a:lnTo>
                <a:lnTo>
                  <a:pt x="918171" y="1073286"/>
                </a:lnTo>
                <a:cubicBezTo>
                  <a:pt x="918171" y="1213761"/>
                  <a:pt x="804294" y="1327638"/>
                  <a:pt x="663819" y="1327638"/>
                </a:cubicBezTo>
                <a:cubicBezTo>
                  <a:pt x="523344" y="1327638"/>
                  <a:pt x="409467" y="1213761"/>
                  <a:pt x="409467" y="1073286"/>
                </a:cubicBezTo>
                <a:lnTo>
                  <a:pt x="409467" y="922389"/>
                </a:lnTo>
                <a:lnTo>
                  <a:pt x="254352" y="922389"/>
                </a:lnTo>
                <a:cubicBezTo>
                  <a:pt x="113877" y="922389"/>
                  <a:pt x="0" y="808512"/>
                  <a:pt x="0" y="668037"/>
                </a:cubicBezTo>
                <a:close/>
              </a:path>
            </a:pathLst>
          </a:custGeom>
          <a:solidFill>
            <a:srgbClr val="F7E661"/>
          </a:solidFill>
          <a:ln>
            <a:noFill/>
          </a:ln>
          <a:effectLst>
            <a:glow rad="12700">
              <a:srgbClr val="F7E661">
                <a:alpha val="73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39A97B6-8AD8-AE59-24C5-3DBD404F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0"/>
          <a:stretch>
            <a:fillRect/>
          </a:stretch>
        </p:blipFill>
        <p:spPr>
          <a:xfrm>
            <a:off x="227013" y="2207535"/>
            <a:ext cx="11737975" cy="2613930"/>
          </a:xfrm>
          <a:custGeom>
            <a:avLst/>
            <a:gdLst>
              <a:gd name="connsiteX0" fmla="*/ 264353 w 10582958"/>
              <a:gd name="connsiteY0" fmla="*/ 0 h 2356719"/>
              <a:gd name="connsiteX1" fmla="*/ 10318605 w 10582958"/>
              <a:gd name="connsiteY1" fmla="*/ 0 h 2356719"/>
              <a:gd name="connsiteX2" fmla="*/ 10582958 w 10582958"/>
              <a:gd name="connsiteY2" fmla="*/ 264353 h 2356719"/>
              <a:gd name="connsiteX3" fmla="*/ 10582958 w 10582958"/>
              <a:gd name="connsiteY3" fmla="*/ 2092367 h 2356719"/>
              <a:gd name="connsiteX4" fmla="*/ 10371881 w 10582958"/>
              <a:gd name="connsiteY4" fmla="*/ 2351350 h 2356719"/>
              <a:gd name="connsiteX5" fmla="*/ 10318615 w 10582958"/>
              <a:gd name="connsiteY5" fmla="*/ 2356719 h 2356719"/>
              <a:gd name="connsiteX6" fmla="*/ 264343 w 10582958"/>
              <a:gd name="connsiteY6" fmla="*/ 2356719 h 2356719"/>
              <a:gd name="connsiteX7" fmla="*/ 211077 w 10582958"/>
              <a:gd name="connsiteY7" fmla="*/ 2351350 h 2356719"/>
              <a:gd name="connsiteX8" fmla="*/ 0 w 10582958"/>
              <a:gd name="connsiteY8" fmla="*/ 2092367 h 2356719"/>
              <a:gd name="connsiteX9" fmla="*/ 0 w 10582958"/>
              <a:gd name="connsiteY9" fmla="*/ 264353 h 2356719"/>
              <a:gd name="connsiteX10" fmla="*/ 264353 w 10582958"/>
              <a:gd name="connsiteY10" fmla="*/ 0 h 235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82958" h="2356719">
                <a:moveTo>
                  <a:pt x="264353" y="0"/>
                </a:moveTo>
                <a:lnTo>
                  <a:pt x="10318605" y="0"/>
                </a:lnTo>
                <a:cubicBezTo>
                  <a:pt x="10464603" y="0"/>
                  <a:pt x="10582958" y="118355"/>
                  <a:pt x="10582958" y="264353"/>
                </a:cubicBezTo>
                <a:lnTo>
                  <a:pt x="10582958" y="2092367"/>
                </a:lnTo>
                <a:cubicBezTo>
                  <a:pt x="10582958" y="2220115"/>
                  <a:pt x="10492342" y="2326700"/>
                  <a:pt x="10371881" y="2351350"/>
                </a:cubicBezTo>
                <a:lnTo>
                  <a:pt x="10318615" y="2356719"/>
                </a:lnTo>
                <a:lnTo>
                  <a:pt x="264343" y="2356719"/>
                </a:lnTo>
                <a:lnTo>
                  <a:pt x="211077" y="2351350"/>
                </a:lnTo>
                <a:cubicBezTo>
                  <a:pt x="90616" y="2326700"/>
                  <a:pt x="0" y="2220115"/>
                  <a:pt x="0" y="2092367"/>
                </a:cubicBezTo>
                <a:lnTo>
                  <a:pt x="0" y="264353"/>
                </a:lnTo>
                <a:cubicBezTo>
                  <a:pt x="0" y="118355"/>
                  <a:pt x="118355" y="0"/>
                  <a:pt x="264353" y="0"/>
                </a:cubicBezTo>
                <a:close/>
              </a:path>
            </a:pathLst>
          </a:custGeom>
          <a:ln w="38100">
            <a:solidFill>
              <a:srgbClr val="FDC600"/>
            </a:solidFill>
          </a:ln>
          <a:effectLst>
            <a:glow rad="139700">
              <a:srgbClr val="F7E661">
                <a:alpha val="40000"/>
              </a:srgbClr>
            </a:glow>
          </a:effectLst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409A2EE1-093E-F406-8A08-A5A5C36E1ED9}"/>
              </a:ext>
            </a:extLst>
          </p:cNvPr>
          <p:cNvSpPr/>
          <p:nvPr/>
        </p:nvSpPr>
        <p:spPr>
          <a:xfrm>
            <a:off x="10602314" y="5967703"/>
            <a:ext cx="2639906" cy="2639906"/>
          </a:xfrm>
          <a:prstGeom prst="ellipse">
            <a:avLst/>
          </a:prstGeom>
          <a:solidFill>
            <a:srgbClr val="F7E661"/>
          </a:solidFill>
          <a:ln>
            <a:noFill/>
          </a:ln>
          <a:effectLst>
            <a:glow rad="508000">
              <a:srgbClr val="F7E66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883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CF3A23-5C27-ADA5-3528-7C825A712580}"/>
              </a:ext>
            </a:extLst>
          </p:cNvPr>
          <p:cNvSpPr txBox="1"/>
          <p:nvPr/>
        </p:nvSpPr>
        <p:spPr>
          <a:xfrm>
            <a:off x="227013" y="519110"/>
            <a:ext cx="53414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Raleway" pitchFamily="2" charset="-52"/>
                <a:cs typeface="Rubik Bold" panose="00000800000000000000" pitchFamily="2" charset="-79"/>
              </a:rPr>
              <a:t>Преимущества решения</a:t>
            </a:r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E2C877C3-A3AD-F6E1-B3F3-5278B48E7878}"/>
              </a:ext>
            </a:extLst>
          </p:cNvPr>
          <p:cNvSpPr/>
          <p:nvPr/>
        </p:nvSpPr>
        <p:spPr>
          <a:xfrm rot="5400000">
            <a:off x="7537202" y="5949140"/>
            <a:ext cx="780781" cy="780781"/>
          </a:xfrm>
          <a:custGeom>
            <a:avLst/>
            <a:gdLst>
              <a:gd name="connsiteX0" fmla="*/ 0 w 1327638"/>
              <a:gd name="connsiteY0" fmla="*/ 668037 h 1327638"/>
              <a:gd name="connsiteX1" fmla="*/ 254352 w 1327638"/>
              <a:gd name="connsiteY1" fmla="*/ 413685 h 1327638"/>
              <a:gd name="connsiteX2" fmla="*/ 409467 w 1327638"/>
              <a:gd name="connsiteY2" fmla="*/ 413685 h 1327638"/>
              <a:gd name="connsiteX3" fmla="*/ 409467 w 1327638"/>
              <a:gd name="connsiteY3" fmla="*/ 254352 h 1327638"/>
              <a:gd name="connsiteX4" fmla="*/ 663819 w 1327638"/>
              <a:gd name="connsiteY4" fmla="*/ 0 h 1327638"/>
              <a:gd name="connsiteX5" fmla="*/ 918171 w 1327638"/>
              <a:gd name="connsiteY5" fmla="*/ 254352 h 1327638"/>
              <a:gd name="connsiteX6" fmla="*/ 918171 w 1327638"/>
              <a:gd name="connsiteY6" fmla="*/ 413685 h 1327638"/>
              <a:gd name="connsiteX7" fmla="*/ 1073286 w 1327638"/>
              <a:gd name="connsiteY7" fmla="*/ 413685 h 1327638"/>
              <a:gd name="connsiteX8" fmla="*/ 1327638 w 1327638"/>
              <a:gd name="connsiteY8" fmla="*/ 668037 h 1327638"/>
              <a:gd name="connsiteX9" fmla="*/ 1073286 w 1327638"/>
              <a:gd name="connsiteY9" fmla="*/ 922389 h 1327638"/>
              <a:gd name="connsiteX10" fmla="*/ 918171 w 1327638"/>
              <a:gd name="connsiteY10" fmla="*/ 922389 h 1327638"/>
              <a:gd name="connsiteX11" fmla="*/ 918171 w 1327638"/>
              <a:gd name="connsiteY11" fmla="*/ 1073286 h 1327638"/>
              <a:gd name="connsiteX12" fmla="*/ 663819 w 1327638"/>
              <a:gd name="connsiteY12" fmla="*/ 1327638 h 1327638"/>
              <a:gd name="connsiteX13" fmla="*/ 409467 w 1327638"/>
              <a:gd name="connsiteY13" fmla="*/ 1073286 h 1327638"/>
              <a:gd name="connsiteX14" fmla="*/ 409467 w 1327638"/>
              <a:gd name="connsiteY14" fmla="*/ 922389 h 1327638"/>
              <a:gd name="connsiteX15" fmla="*/ 254352 w 1327638"/>
              <a:gd name="connsiteY15" fmla="*/ 922389 h 1327638"/>
              <a:gd name="connsiteX16" fmla="*/ 0 w 1327638"/>
              <a:gd name="connsiteY16" fmla="*/ 668037 h 1327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27638" h="1327638">
                <a:moveTo>
                  <a:pt x="0" y="668037"/>
                </a:moveTo>
                <a:cubicBezTo>
                  <a:pt x="0" y="527562"/>
                  <a:pt x="113877" y="413685"/>
                  <a:pt x="254352" y="413685"/>
                </a:cubicBezTo>
                <a:lnTo>
                  <a:pt x="409467" y="413685"/>
                </a:lnTo>
                <a:lnTo>
                  <a:pt x="409467" y="254352"/>
                </a:lnTo>
                <a:cubicBezTo>
                  <a:pt x="409467" y="113877"/>
                  <a:pt x="523344" y="0"/>
                  <a:pt x="663819" y="0"/>
                </a:cubicBezTo>
                <a:cubicBezTo>
                  <a:pt x="804294" y="0"/>
                  <a:pt x="918171" y="113877"/>
                  <a:pt x="918171" y="254352"/>
                </a:cubicBezTo>
                <a:lnTo>
                  <a:pt x="918171" y="413685"/>
                </a:lnTo>
                <a:lnTo>
                  <a:pt x="1073286" y="413685"/>
                </a:lnTo>
                <a:cubicBezTo>
                  <a:pt x="1213761" y="413685"/>
                  <a:pt x="1327638" y="527562"/>
                  <a:pt x="1327638" y="668037"/>
                </a:cubicBezTo>
                <a:cubicBezTo>
                  <a:pt x="1327638" y="808512"/>
                  <a:pt x="1213761" y="922389"/>
                  <a:pt x="1073286" y="922389"/>
                </a:cubicBezTo>
                <a:lnTo>
                  <a:pt x="918171" y="922389"/>
                </a:lnTo>
                <a:lnTo>
                  <a:pt x="918171" y="1073286"/>
                </a:lnTo>
                <a:cubicBezTo>
                  <a:pt x="918171" y="1213761"/>
                  <a:pt x="804294" y="1327638"/>
                  <a:pt x="663819" y="1327638"/>
                </a:cubicBezTo>
                <a:cubicBezTo>
                  <a:pt x="523344" y="1327638"/>
                  <a:pt x="409467" y="1213761"/>
                  <a:pt x="409467" y="1073286"/>
                </a:cubicBezTo>
                <a:lnTo>
                  <a:pt x="409467" y="922389"/>
                </a:lnTo>
                <a:lnTo>
                  <a:pt x="254352" y="922389"/>
                </a:lnTo>
                <a:cubicBezTo>
                  <a:pt x="113877" y="922389"/>
                  <a:pt x="0" y="808512"/>
                  <a:pt x="0" y="668037"/>
                </a:cubicBezTo>
                <a:close/>
              </a:path>
            </a:pathLst>
          </a:custGeom>
          <a:solidFill>
            <a:srgbClr val="F7E661"/>
          </a:solidFill>
          <a:ln>
            <a:noFill/>
          </a:ln>
          <a:effectLst>
            <a:glow rad="76200">
              <a:srgbClr val="F7E661">
                <a:alpha val="73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52F8AC0-6FFD-BFD4-724E-265D5A4420B7}"/>
              </a:ext>
            </a:extLst>
          </p:cNvPr>
          <p:cNvSpPr/>
          <p:nvPr/>
        </p:nvSpPr>
        <p:spPr>
          <a:xfrm>
            <a:off x="11630828" y="6176452"/>
            <a:ext cx="1595948" cy="1595948"/>
          </a:xfrm>
          <a:prstGeom prst="ellipse">
            <a:avLst/>
          </a:prstGeom>
          <a:noFill/>
          <a:ln w="635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3D5CF-1FB7-E0FB-32DA-5ECF32DC3DF9}"/>
              </a:ext>
            </a:extLst>
          </p:cNvPr>
          <p:cNvSpPr txBox="1"/>
          <p:nvPr/>
        </p:nvSpPr>
        <p:spPr>
          <a:xfrm>
            <a:off x="4612893" y="476162"/>
            <a:ext cx="6629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Montserrat" panose="00000500000000000000" pitchFamily="2" charset="-52"/>
              </a:rPr>
              <a:t>несколько инстансов контейнеров с детектирующей сеткой, обернутые в кластер, который балансирует нагрузку на эти контейнеры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80166485-48A0-4DA1-EF75-EE5D87C221DD}"/>
              </a:ext>
            </a:extLst>
          </p:cNvPr>
          <p:cNvSpPr/>
          <p:nvPr/>
        </p:nvSpPr>
        <p:spPr>
          <a:xfrm>
            <a:off x="1565427" y="3639132"/>
            <a:ext cx="779475" cy="779475"/>
          </a:xfrm>
          <a:prstGeom prst="ellipse">
            <a:avLst/>
          </a:prstGeom>
          <a:solidFill>
            <a:srgbClr val="FDC6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930505-C8E6-62A0-5F56-36889EA04E53}"/>
              </a:ext>
            </a:extLst>
          </p:cNvPr>
          <p:cNvSpPr txBox="1"/>
          <p:nvPr/>
        </p:nvSpPr>
        <p:spPr>
          <a:xfrm>
            <a:off x="324191" y="4606792"/>
            <a:ext cx="326194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Инстансы контейнеров с детектирующей сеткой</a:t>
            </a:r>
            <a:endParaRPr lang="ru-RU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1BCE8-FCBE-19B3-1B43-A6D6B30B7CE5}"/>
              </a:ext>
            </a:extLst>
          </p:cNvPr>
          <p:cNvSpPr txBox="1"/>
          <p:nvPr/>
        </p:nvSpPr>
        <p:spPr>
          <a:xfrm>
            <a:off x="4630231" y="4393397"/>
            <a:ext cx="29219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Оборачивание в кластер</a:t>
            </a:r>
            <a:endParaRPr lang="ru-RU" sz="2400" dirty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51F739C8-E795-40F1-9B9A-E2A31AC0E6FA}"/>
              </a:ext>
            </a:extLst>
          </p:cNvPr>
          <p:cNvSpPr/>
          <p:nvPr/>
        </p:nvSpPr>
        <p:spPr>
          <a:xfrm>
            <a:off x="5701483" y="3603404"/>
            <a:ext cx="779475" cy="779475"/>
          </a:xfrm>
          <a:prstGeom prst="ellipse">
            <a:avLst/>
          </a:prstGeom>
          <a:solidFill>
            <a:srgbClr val="FDC6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4DAE6885-A89F-2520-8CF9-5D71BE82E8FD}"/>
              </a:ext>
            </a:extLst>
          </p:cNvPr>
          <p:cNvSpPr/>
          <p:nvPr/>
        </p:nvSpPr>
        <p:spPr>
          <a:xfrm>
            <a:off x="10114262" y="3804174"/>
            <a:ext cx="779475" cy="779475"/>
          </a:xfrm>
          <a:prstGeom prst="ellipse">
            <a:avLst/>
          </a:prstGeom>
          <a:solidFill>
            <a:srgbClr val="FDC6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A0CB1C-22AA-BB3D-8B84-E2726C885028}"/>
              </a:ext>
            </a:extLst>
          </p:cNvPr>
          <p:cNvSpPr txBox="1"/>
          <p:nvPr/>
        </p:nvSpPr>
        <p:spPr>
          <a:xfrm>
            <a:off x="9043010" y="4950722"/>
            <a:ext cx="29219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Балансировка нагрузки на контейнеры</a:t>
            </a:r>
            <a:endParaRPr lang="ru-RU" sz="2400" dirty="0"/>
          </a:p>
        </p:txBody>
      </p:sp>
      <p:sp>
        <p:nvSpPr>
          <p:cNvPr id="36" name="Дуга 35">
            <a:extLst>
              <a:ext uri="{FF2B5EF4-FFF2-40B4-BE49-F238E27FC236}">
                <a16:creationId xmlns:a16="http://schemas.microsoft.com/office/drawing/2014/main" id="{A95087B6-E885-E4D9-21E1-CBD75480919B}"/>
              </a:ext>
            </a:extLst>
          </p:cNvPr>
          <p:cNvSpPr/>
          <p:nvPr/>
        </p:nvSpPr>
        <p:spPr>
          <a:xfrm rot="17308775">
            <a:off x="3472191" y="1792938"/>
            <a:ext cx="2526994" cy="5365125"/>
          </a:xfrm>
          <a:prstGeom prst="arc">
            <a:avLst>
              <a:gd name="adj1" fmla="val 16490539"/>
              <a:gd name="adj2" fmla="val 827939"/>
            </a:avLst>
          </a:prstGeom>
          <a:ln w="63500" cap="rnd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Дуга 36">
            <a:extLst>
              <a:ext uri="{FF2B5EF4-FFF2-40B4-BE49-F238E27FC236}">
                <a16:creationId xmlns:a16="http://schemas.microsoft.com/office/drawing/2014/main" id="{D66E4BEE-1BAF-D964-5B24-85074C8D3CA9}"/>
              </a:ext>
            </a:extLst>
          </p:cNvPr>
          <p:cNvSpPr/>
          <p:nvPr/>
        </p:nvSpPr>
        <p:spPr>
          <a:xfrm rot="15300000" flipV="1">
            <a:off x="6193761" y="1743557"/>
            <a:ext cx="2742168" cy="5532576"/>
          </a:xfrm>
          <a:prstGeom prst="arc">
            <a:avLst>
              <a:gd name="adj1" fmla="val 16627688"/>
              <a:gd name="adj2" fmla="val 1629593"/>
            </a:avLst>
          </a:prstGeom>
          <a:ln w="63500" cap="rnd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3A15EBE3-85B3-53D5-862A-57C838E5129C}"/>
              </a:ext>
            </a:extLst>
          </p:cNvPr>
          <p:cNvSpPr/>
          <p:nvPr/>
        </p:nvSpPr>
        <p:spPr>
          <a:xfrm>
            <a:off x="2157956" y="3361207"/>
            <a:ext cx="186946" cy="1869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DEA2E317-7FBC-13BD-EE53-94EBD80FAF5C}"/>
              </a:ext>
            </a:extLst>
          </p:cNvPr>
          <p:cNvSpPr/>
          <p:nvPr/>
        </p:nvSpPr>
        <p:spPr>
          <a:xfrm>
            <a:off x="6519323" y="3291060"/>
            <a:ext cx="186946" cy="1869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Стрелка: шеврон 39">
            <a:extLst>
              <a:ext uri="{FF2B5EF4-FFF2-40B4-BE49-F238E27FC236}">
                <a16:creationId xmlns:a16="http://schemas.microsoft.com/office/drawing/2014/main" id="{D7C9E9D5-D205-1C5A-6408-5A9CE0651897}"/>
              </a:ext>
            </a:extLst>
          </p:cNvPr>
          <p:cNvSpPr/>
          <p:nvPr/>
        </p:nvSpPr>
        <p:spPr>
          <a:xfrm rot="1800000">
            <a:off x="5188283" y="3167629"/>
            <a:ext cx="433808" cy="433808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1" name="Стрелка: шеврон 40">
            <a:extLst>
              <a:ext uri="{FF2B5EF4-FFF2-40B4-BE49-F238E27FC236}">
                <a16:creationId xmlns:a16="http://schemas.microsoft.com/office/drawing/2014/main" id="{A70D390C-ECA2-D8E5-770C-74B28981F501}"/>
              </a:ext>
            </a:extLst>
          </p:cNvPr>
          <p:cNvSpPr/>
          <p:nvPr/>
        </p:nvSpPr>
        <p:spPr>
          <a:xfrm rot="3600000">
            <a:off x="9893872" y="3357257"/>
            <a:ext cx="433808" cy="433808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A5F7520A-D10F-EBEA-FAA2-17BB73FBAD67}"/>
              </a:ext>
            </a:extLst>
          </p:cNvPr>
          <p:cNvSpPr/>
          <p:nvPr/>
        </p:nvSpPr>
        <p:spPr>
          <a:xfrm>
            <a:off x="11395271" y="-1487143"/>
            <a:ext cx="2194092" cy="2194092"/>
          </a:xfrm>
          <a:prstGeom prst="ellipse">
            <a:avLst/>
          </a:prstGeom>
          <a:solidFill>
            <a:srgbClr val="F7E661"/>
          </a:solidFill>
          <a:ln>
            <a:noFill/>
          </a:ln>
          <a:effectLst>
            <a:glow rad="508000">
              <a:srgbClr val="F7E66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8A924549-B5AB-C540-4AA5-3F4BFB77B688}"/>
              </a:ext>
            </a:extLst>
          </p:cNvPr>
          <p:cNvSpPr/>
          <p:nvPr/>
        </p:nvSpPr>
        <p:spPr>
          <a:xfrm>
            <a:off x="11174022" y="205862"/>
            <a:ext cx="626495" cy="626495"/>
          </a:xfrm>
          <a:prstGeom prst="ellipse">
            <a:avLst/>
          </a:prstGeom>
          <a:noFill/>
          <a:ln w="635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CC230AC9-3C00-F745-085D-BC2823235D73}"/>
              </a:ext>
            </a:extLst>
          </p:cNvPr>
          <p:cNvCxnSpPr>
            <a:cxnSpLocks/>
          </p:cNvCxnSpPr>
          <p:nvPr/>
        </p:nvCxnSpPr>
        <p:spPr>
          <a:xfrm>
            <a:off x="4384964" y="587659"/>
            <a:ext cx="0" cy="1376223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941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C4DAF8-D604-6030-89D7-38A5AF67344E}"/>
              </a:ext>
            </a:extLst>
          </p:cNvPr>
          <p:cNvSpPr txBox="1"/>
          <p:nvPr/>
        </p:nvSpPr>
        <p:spPr>
          <a:xfrm>
            <a:off x="298517" y="1247909"/>
            <a:ext cx="32713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Raleway" pitchFamily="2" charset="-52"/>
                <a:cs typeface="Rubik Bold" panose="00000800000000000000" pitchFamily="2" charset="-79"/>
              </a:rPr>
              <a:t>Описание решения</a:t>
            </a: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A293467-A52A-FB54-24A4-747394C51B68}"/>
              </a:ext>
            </a:extLst>
          </p:cNvPr>
          <p:cNvSpPr/>
          <p:nvPr/>
        </p:nvSpPr>
        <p:spPr>
          <a:xfrm>
            <a:off x="10621647" y="5253336"/>
            <a:ext cx="2194092" cy="2194092"/>
          </a:xfrm>
          <a:prstGeom prst="ellipse">
            <a:avLst/>
          </a:prstGeom>
          <a:solidFill>
            <a:srgbClr val="F7E661"/>
          </a:solidFill>
          <a:ln>
            <a:noFill/>
          </a:ln>
          <a:effectLst>
            <a:glow rad="508000">
              <a:srgbClr val="F7E66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E749B5FB-3747-8615-76B0-4D92F609FB8F}"/>
              </a:ext>
            </a:extLst>
          </p:cNvPr>
          <p:cNvSpPr/>
          <p:nvPr/>
        </p:nvSpPr>
        <p:spPr>
          <a:xfrm rot="5400000">
            <a:off x="-247393" y="-222534"/>
            <a:ext cx="1073187" cy="1073187"/>
          </a:xfrm>
          <a:custGeom>
            <a:avLst/>
            <a:gdLst>
              <a:gd name="connsiteX0" fmla="*/ 0 w 1327638"/>
              <a:gd name="connsiteY0" fmla="*/ 668037 h 1327638"/>
              <a:gd name="connsiteX1" fmla="*/ 254352 w 1327638"/>
              <a:gd name="connsiteY1" fmla="*/ 413685 h 1327638"/>
              <a:gd name="connsiteX2" fmla="*/ 409467 w 1327638"/>
              <a:gd name="connsiteY2" fmla="*/ 413685 h 1327638"/>
              <a:gd name="connsiteX3" fmla="*/ 409467 w 1327638"/>
              <a:gd name="connsiteY3" fmla="*/ 254352 h 1327638"/>
              <a:gd name="connsiteX4" fmla="*/ 663819 w 1327638"/>
              <a:gd name="connsiteY4" fmla="*/ 0 h 1327638"/>
              <a:gd name="connsiteX5" fmla="*/ 918171 w 1327638"/>
              <a:gd name="connsiteY5" fmla="*/ 254352 h 1327638"/>
              <a:gd name="connsiteX6" fmla="*/ 918171 w 1327638"/>
              <a:gd name="connsiteY6" fmla="*/ 413685 h 1327638"/>
              <a:gd name="connsiteX7" fmla="*/ 1073286 w 1327638"/>
              <a:gd name="connsiteY7" fmla="*/ 413685 h 1327638"/>
              <a:gd name="connsiteX8" fmla="*/ 1327638 w 1327638"/>
              <a:gd name="connsiteY8" fmla="*/ 668037 h 1327638"/>
              <a:gd name="connsiteX9" fmla="*/ 1073286 w 1327638"/>
              <a:gd name="connsiteY9" fmla="*/ 922389 h 1327638"/>
              <a:gd name="connsiteX10" fmla="*/ 918171 w 1327638"/>
              <a:gd name="connsiteY10" fmla="*/ 922389 h 1327638"/>
              <a:gd name="connsiteX11" fmla="*/ 918171 w 1327638"/>
              <a:gd name="connsiteY11" fmla="*/ 1073286 h 1327638"/>
              <a:gd name="connsiteX12" fmla="*/ 663819 w 1327638"/>
              <a:gd name="connsiteY12" fmla="*/ 1327638 h 1327638"/>
              <a:gd name="connsiteX13" fmla="*/ 409467 w 1327638"/>
              <a:gd name="connsiteY13" fmla="*/ 1073286 h 1327638"/>
              <a:gd name="connsiteX14" fmla="*/ 409467 w 1327638"/>
              <a:gd name="connsiteY14" fmla="*/ 922389 h 1327638"/>
              <a:gd name="connsiteX15" fmla="*/ 254352 w 1327638"/>
              <a:gd name="connsiteY15" fmla="*/ 922389 h 1327638"/>
              <a:gd name="connsiteX16" fmla="*/ 0 w 1327638"/>
              <a:gd name="connsiteY16" fmla="*/ 668037 h 1327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27638" h="1327638">
                <a:moveTo>
                  <a:pt x="0" y="668037"/>
                </a:moveTo>
                <a:cubicBezTo>
                  <a:pt x="0" y="527562"/>
                  <a:pt x="113877" y="413685"/>
                  <a:pt x="254352" y="413685"/>
                </a:cubicBezTo>
                <a:lnTo>
                  <a:pt x="409467" y="413685"/>
                </a:lnTo>
                <a:lnTo>
                  <a:pt x="409467" y="254352"/>
                </a:lnTo>
                <a:cubicBezTo>
                  <a:pt x="409467" y="113877"/>
                  <a:pt x="523344" y="0"/>
                  <a:pt x="663819" y="0"/>
                </a:cubicBezTo>
                <a:cubicBezTo>
                  <a:pt x="804294" y="0"/>
                  <a:pt x="918171" y="113877"/>
                  <a:pt x="918171" y="254352"/>
                </a:cubicBezTo>
                <a:lnTo>
                  <a:pt x="918171" y="413685"/>
                </a:lnTo>
                <a:lnTo>
                  <a:pt x="1073286" y="413685"/>
                </a:lnTo>
                <a:cubicBezTo>
                  <a:pt x="1213761" y="413685"/>
                  <a:pt x="1327638" y="527562"/>
                  <a:pt x="1327638" y="668037"/>
                </a:cubicBezTo>
                <a:cubicBezTo>
                  <a:pt x="1327638" y="808512"/>
                  <a:pt x="1213761" y="922389"/>
                  <a:pt x="1073286" y="922389"/>
                </a:cubicBezTo>
                <a:lnTo>
                  <a:pt x="918171" y="922389"/>
                </a:lnTo>
                <a:lnTo>
                  <a:pt x="918171" y="1073286"/>
                </a:lnTo>
                <a:cubicBezTo>
                  <a:pt x="918171" y="1213761"/>
                  <a:pt x="804294" y="1327638"/>
                  <a:pt x="663819" y="1327638"/>
                </a:cubicBezTo>
                <a:cubicBezTo>
                  <a:pt x="523344" y="1327638"/>
                  <a:pt x="409467" y="1213761"/>
                  <a:pt x="409467" y="1073286"/>
                </a:cubicBezTo>
                <a:lnTo>
                  <a:pt x="409467" y="922389"/>
                </a:lnTo>
                <a:lnTo>
                  <a:pt x="254352" y="922389"/>
                </a:lnTo>
                <a:cubicBezTo>
                  <a:pt x="113877" y="922389"/>
                  <a:pt x="0" y="808512"/>
                  <a:pt x="0" y="668037"/>
                </a:cubicBezTo>
                <a:close/>
              </a:path>
            </a:pathLst>
          </a:custGeom>
          <a:solidFill>
            <a:srgbClr val="F7E661"/>
          </a:solidFill>
          <a:ln>
            <a:noFill/>
          </a:ln>
          <a:effectLst>
            <a:glow rad="101600">
              <a:srgbClr val="F7E661">
                <a:alpha val="73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95DB015E-E60D-E5BE-6AF1-C47475F8F25E}"/>
              </a:ext>
            </a:extLst>
          </p:cNvPr>
          <p:cNvSpPr/>
          <p:nvPr/>
        </p:nvSpPr>
        <p:spPr>
          <a:xfrm>
            <a:off x="11907878" y="6500182"/>
            <a:ext cx="425145" cy="425145"/>
          </a:xfrm>
          <a:prstGeom prst="ellipse">
            <a:avLst/>
          </a:prstGeom>
          <a:noFill/>
          <a:ln w="635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8BAD0435-D898-3822-1D3D-AE53FC54B6CC}"/>
              </a:ext>
            </a:extLst>
          </p:cNvPr>
          <p:cNvSpPr/>
          <p:nvPr/>
        </p:nvSpPr>
        <p:spPr>
          <a:xfrm>
            <a:off x="-220963" y="6381885"/>
            <a:ext cx="661740" cy="661740"/>
          </a:xfrm>
          <a:prstGeom prst="ellipse">
            <a:avLst/>
          </a:prstGeom>
          <a:noFill/>
          <a:ln w="635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D95285F-2C1A-7B66-6EE4-A300CAA46FDD}"/>
              </a:ext>
            </a:extLst>
          </p:cNvPr>
          <p:cNvGrpSpPr/>
          <p:nvPr/>
        </p:nvGrpSpPr>
        <p:grpSpPr>
          <a:xfrm>
            <a:off x="8447314" y="903889"/>
            <a:ext cx="3271379" cy="2114079"/>
            <a:chOff x="8447314" y="879894"/>
            <a:chExt cx="3271379" cy="2114079"/>
          </a:xfrm>
        </p:grpSpPr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A321DC68-633A-E1CE-1DBF-97F7889D4293}"/>
                </a:ext>
              </a:extLst>
            </p:cNvPr>
            <p:cNvSpPr/>
            <p:nvPr/>
          </p:nvSpPr>
          <p:spPr>
            <a:xfrm>
              <a:off x="8447314" y="879894"/>
              <a:ext cx="3271379" cy="2114079"/>
            </a:xfrm>
            <a:prstGeom prst="roundRect">
              <a:avLst>
                <a:gd name="adj" fmla="val 15303"/>
              </a:avLst>
            </a:prstGeom>
            <a:solidFill>
              <a:srgbClr val="FDC60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430BE-775E-2E53-4263-092514372F2A}"/>
                </a:ext>
              </a:extLst>
            </p:cNvPr>
            <p:cNvSpPr txBox="1"/>
            <p:nvPr/>
          </p:nvSpPr>
          <p:spPr>
            <a:xfrm>
              <a:off x="8783046" y="2097501"/>
              <a:ext cx="268190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ru-RU"/>
              </a:defPPr>
              <a:lvl1pPr algn="ctr">
                <a:defRPr>
                  <a:latin typeface="Montserrat" panose="00000500000000000000" pitchFamily="2" charset="-52"/>
                </a:defRPr>
              </a:lvl1pPr>
            </a:lstStyle>
            <a:p>
              <a:r>
                <a:rPr lang="ru-RU" dirty="0"/>
                <a:t>Детекция покадрово</a:t>
              </a: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37247BAC-DB2E-7110-F5E0-1C4F2A95B4AE}"/>
                </a:ext>
              </a:extLst>
            </p:cNvPr>
            <p:cNvSpPr/>
            <p:nvPr/>
          </p:nvSpPr>
          <p:spPr>
            <a:xfrm>
              <a:off x="9617053" y="1023372"/>
              <a:ext cx="1008311" cy="100831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1" name="Рисунок 30" descr="Глаз">
              <a:extLst>
                <a:ext uri="{FF2B5EF4-FFF2-40B4-BE49-F238E27FC236}">
                  <a16:creationId xmlns:a16="http://schemas.microsoft.com/office/drawing/2014/main" id="{5D096A3E-2B43-690D-E1F9-FF6619785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77341" y="1083450"/>
              <a:ext cx="887734" cy="887734"/>
            </a:xfrm>
            <a:prstGeom prst="rect">
              <a:avLst/>
            </a:prstGeom>
          </p:spPr>
        </p:pic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86ADD1-38F0-A4C0-31E9-66608DC482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6" r="226"/>
          <a:stretch>
            <a:fillRect/>
          </a:stretch>
        </p:blipFill>
        <p:spPr>
          <a:xfrm>
            <a:off x="298517" y="3770051"/>
            <a:ext cx="8509800" cy="2590648"/>
          </a:xfrm>
          <a:custGeom>
            <a:avLst/>
            <a:gdLst>
              <a:gd name="connsiteX0" fmla="*/ 321756 w 9296400"/>
              <a:gd name="connsiteY0" fmla="*/ 0 h 2830113"/>
              <a:gd name="connsiteX1" fmla="*/ 8974644 w 9296400"/>
              <a:gd name="connsiteY1" fmla="*/ 0 h 2830113"/>
              <a:gd name="connsiteX2" fmla="*/ 9296400 w 9296400"/>
              <a:gd name="connsiteY2" fmla="*/ 321756 h 2830113"/>
              <a:gd name="connsiteX3" fmla="*/ 9296400 w 9296400"/>
              <a:gd name="connsiteY3" fmla="*/ 2508357 h 2830113"/>
              <a:gd name="connsiteX4" fmla="*/ 8974644 w 9296400"/>
              <a:gd name="connsiteY4" fmla="*/ 2830113 h 2830113"/>
              <a:gd name="connsiteX5" fmla="*/ 321756 w 9296400"/>
              <a:gd name="connsiteY5" fmla="*/ 2830113 h 2830113"/>
              <a:gd name="connsiteX6" fmla="*/ 0 w 9296400"/>
              <a:gd name="connsiteY6" fmla="*/ 2508357 h 2830113"/>
              <a:gd name="connsiteX7" fmla="*/ 0 w 9296400"/>
              <a:gd name="connsiteY7" fmla="*/ 321756 h 2830113"/>
              <a:gd name="connsiteX8" fmla="*/ 321756 w 9296400"/>
              <a:gd name="connsiteY8" fmla="*/ 0 h 283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96400" h="2830113">
                <a:moveTo>
                  <a:pt x="321756" y="0"/>
                </a:moveTo>
                <a:lnTo>
                  <a:pt x="8974644" y="0"/>
                </a:lnTo>
                <a:cubicBezTo>
                  <a:pt x="9152345" y="0"/>
                  <a:pt x="9296400" y="144055"/>
                  <a:pt x="9296400" y="321756"/>
                </a:cubicBezTo>
                <a:lnTo>
                  <a:pt x="9296400" y="2508357"/>
                </a:lnTo>
                <a:cubicBezTo>
                  <a:pt x="9296400" y="2686058"/>
                  <a:pt x="9152345" y="2830113"/>
                  <a:pt x="8974644" y="2830113"/>
                </a:cubicBezTo>
                <a:lnTo>
                  <a:pt x="321756" y="2830113"/>
                </a:lnTo>
                <a:cubicBezTo>
                  <a:pt x="144055" y="2830113"/>
                  <a:pt x="0" y="2686058"/>
                  <a:pt x="0" y="2508357"/>
                </a:cubicBezTo>
                <a:lnTo>
                  <a:pt x="0" y="321756"/>
                </a:lnTo>
                <a:cubicBezTo>
                  <a:pt x="0" y="144055"/>
                  <a:pt x="144055" y="0"/>
                  <a:pt x="321756" y="0"/>
                </a:cubicBezTo>
                <a:close/>
              </a:path>
            </a:pathLst>
          </a:custGeom>
          <a:ln w="38100">
            <a:solidFill>
              <a:srgbClr val="FDC6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5C0FC3-1323-6E20-B3D2-A427ABD963CF}"/>
              </a:ext>
            </a:extLst>
          </p:cNvPr>
          <p:cNvSpPr txBox="1"/>
          <p:nvPr/>
        </p:nvSpPr>
        <p:spPr>
          <a:xfrm>
            <a:off x="9061644" y="3721479"/>
            <a:ext cx="3271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Montserrat" panose="00000500000000000000" pitchFamily="2" charset="-52"/>
              </a:rPr>
              <a:t>YOLOv8</a:t>
            </a:r>
            <a:endParaRPr lang="ru-RU" sz="4400" dirty="0">
              <a:latin typeface="Raleway" pitchFamily="2" charset="-52"/>
              <a:cs typeface="Rubik Bold" panose="00000800000000000000" pitchFamily="2" charset="-79"/>
            </a:endParaRPr>
          </a:p>
        </p:txBody>
      </p:sp>
      <p:sp>
        <p:nvSpPr>
          <p:cNvPr id="13" name="Дуга 12">
            <a:extLst>
              <a:ext uri="{FF2B5EF4-FFF2-40B4-BE49-F238E27FC236}">
                <a16:creationId xmlns:a16="http://schemas.microsoft.com/office/drawing/2014/main" id="{A0BF0E01-A877-D01D-849C-88CF89AFAE6F}"/>
              </a:ext>
            </a:extLst>
          </p:cNvPr>
          <p:cNvSpPr/>
          <p:nvPr/>
        </p:nvSpPr>
        <p:spPr>
          <a:xfrm rot="5400000">
            <a:off x="8575740" y="3704233"/>
            <a:ext cx="1989335" cy="1989335"/>
          </a:xfrm>
          <a:prstGeom prst="arc">
            <a:avLst/>
          </a:prstGeom>
          <a:ln w="63500" cap="rnd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шеврон 14">
            <a:extLst>
              <a:ext uri="{FF2B5EF4-FFF2-40B4-BE49-F238E27FC236}">
                <a16:creationId xmlns:a16="http://schemas.microsoft.com/office/drawing/2014/main" id="{6BCB24FD-395D-EE8D-0292-20585B2E8FDA}"/>
              </a:ext>
            </a:extLst>
          </p:cNvPr>
          <p:cNvSpPr/>
          <p:nvPr/>
        </p:nvSpPr>
        <p:spPr>
          <a:xfrm rot="10800000">
            <a:off x="9179402" y="5451663"/>
            <a:ext cx="483809" cy="48380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55771F8-A358-287A-F56A-46A73BCF36D2}"/>
              </a:ext>
            </a:extLst>
          </p:cNvPr>
          <p:cNvGrpSpPr/>
          <p:nvPr/>
        </p:nvGrpSpPr>
        <p:grpSpPr>
          <a:xfrm>
            <a:off x="3878069" y="890150"/>
            <a:ext cx="3771320" cy="2141557"/>
            <a:chOff x="3878069" y="900405"/>
            <a:chExt cx="3771320" cy="2141557"/>
          </a:xfrm>
        </p:grpSpPr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976382D3-BB31-7299-5A72-2C2AD919568E}"/>
                </a:ext>
              </a:extLst>
            </p:cNvPr>
            <p:cNvSpPr/>
            <p:nvPr/>
          </p:nvSpPr>
          <p:spPr>
            <a:xfrm>
              <a:off x="3878069" y="900405"/>
              <a:ext cx="3771320" cy="2141557"/>
            </a:xfrm>
            <a:prstGeom prst="roundRect">
              <a:avLst>
                <a:gd name="adj" fmla="val 15303"/>
              </a:avLst>
            </a:prstGeom>
            <a:solidFill>
              <a:srgbClr val="FDC60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B70CFB57-79C0-3FE6-D9A0-6334489FC79A}"/>
                </a:ext>
              </a:extLst>
            </p:cNvPr>
            <p:cNvSpPr/>
            <p:nvPr/>
          </p:nvSpPr>
          <p:spPr>
            <a:xfrm>
              <a:off x="5217778" y="1103132"/>
              <a:ext cx="1008311" cy="100831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42A16B-303B-A8B4-D83D-6D1D5E4F2955}"/>
                </a:ext>
              </a:extLst>
            </p:cNvPr>
            <p:cNvSpPr txBox="1"/>
            <p:nvPr/>
          </p:nvSpPr>
          <p:spPr>
            <a:xfrm>
              <a:off x="4346155" y="2166823"/>
              <a:ext cx="27515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Montserrat" panose="00000500000000000000" pitchFamily="2" charset="-52"/>
                </a:rPr>
                <a:t>Автоматическая подача видео</a:t>
              </a:r>
              <a:endParaRPr lang="ru-RU" dirty="0"/>
            </a:p>
          </p:txBody>
        </p:sp>
        <p:pic>
          <p:nvPicPr>
            <p:cNvPr id="5" name="Рисунок 4" descr="Видеокамера">
              <a:extLst>
                <a:ext uri="{FF2B5EF4-FFF2-40B4-BE49-F238E27FC236}">
                  <a16:creationId xmlns:a16="http://schemas.microsoft.com/office/drawing/2014/main" id="{CBF2EA66-D71A-C1B7-CAD9-749D8F66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77203" y="1258511"/>
              <a:ext cx="689460" cy="689460"/>
            </a:xfrm>
            <a:prstGeom prst="rect">
              <a:avLst/>
            </a:prstGeom>
          </p:spPr>
        </p:pic>
      </p:grpSp>
      <p:sp>
        <p:nvSpPr>
          <p:cNvPr id="33" name="Дуга 32">
            <a:extLst>
              <a:ext uri="{FF2B5EF4-FFF2-40B4-BE49-F238E27FC236}">
                <a16:creationId xmlns:a16="http://schemas.microsoft.com/office/drawing/2014/main" id="{4BDF81FE-58C1-778A-BA54-74E59516964A}"/>
              </a:ext>
            </a:extLst>
          </p:cNvPr>
          <p:cNvSpPr/>
          <p:nvPr/>
        </p:nvSpPr>
        <p:spPr>
          <a:xfrm rot="18800327">
            <a:off x="5510217" y="71358"/>
            <a:ext cx="4482821" cy="4683459"/>
          </a:xfrm>
          <a:prstGeom prst="arc">
            <a:avLst>
              <a:gd name="adj1" fmla="val 16200000"/>
              <a:gd name="adj2" fmla="val 21459841"/>
            </a:avLst>
          </a:prstGeom>
          <a:ln w="63500" cap="rnd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трелка: шеврон 33">
            <a:extLst>
              <a:ext uri="{FF2B5EF4-FFF2-40B4-BE49-F238E27FC236}">
                <a16:creationId xmlns:a16="http://schemas.microsoft.com/office/drawing/2014/main" id="{1ED49747-DACA-07E7-AF27-40E6941D81E6}"/>
              </a:ext>
            </a:extLst>
          </p:cNvPr>
          <p:cNvSpPr/>
          <p:nvPr/>
        </p:nvSpPr>
        <p:spPr>
          <a:xfrm rot="2700000">
            <a:off x="8872706" y="396973"/>
            <a:ext cx="671513" cy="671513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51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3D8A7127-4F49-8E5C-FC1C-13D8EDD2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29" b="19453"/>
          <a:stretch>
            <a:fillRect/>
          </a:stretch>
        </p:blipFill>
        <p:spPr>
          <a:xfrm>
            <a:off x="6865782" y="-703047"/>
            <a:ext cx="5326218" cy="3475972"/>
          </a:xfrm>
          <a:custGeom>
            <a:avLst/>
            <a:gdLst>
              <a:gd name="connsiteX0" fmla="*/ 515877 w 5326218"/>
              <a:gd name="connsiteY0" fmla="*/ 1549789 h 3475972"/>
              <a:gd name="connsiteX1" fmla="*/ 1031753 w 5326218"/>
              <a:gd name="connsiteY1" fmla="*/ 2065665 h 3475972"/>
              <a:gd name="connsiteX2" fmla="*/ 515877 w 5326218"/>
              <a:gd name="connsiteY2" fmla="*/ 2581541 h 3475972"/>
              <a:gd name="connsiteX3" fmla="*/ 0 w 5326218"/>
              <a:gd name="connsiteY3" fmla="*/ 2065665 h 3475972"/>
              <a:gd name="connsiteX4" fmla="*/ 515877 w 5326218"/>
              <a:gd name="connsiteY4" fmla="*/ 1549789 h 3475972"/>
              <a:gd name="connsiteX5" fmla="*/ 5326218 w 5326218"/>
              <a:gd name="connsiteY5" fmla="*/ 1076394 h 3475972"/>
              <a:gd name="connsiteX6" fmla="*/ 5326218 w 5326218"/>
              <a:gd name="connsiteY6" fmla="*/ 1962667 h 3475972"/>
              <a:gd name="connsiteX7" fmla="*/ 4461300 w 5326218"/>
              <a:gd name="connsiteY7" fmla="*/ 2827585 h 3475972"/>
              <a:gd name="connsiteX8" fmla="*/ 4018164 w 5326218"/>
              <a:gd name="connsiteY8" fmla="*/ 2827585 h 3475972"/>
              <a:gd name="connsiteX9" fmla="*/ 4018164 w 5326218"/>
              <a:gd name="connsiteY9" fmla="*/ 2384448 h 3475972"/>
              <a:gd name="connsiteX10" fmla="*/ 3473447 w 5326218"/>
              <a:gd name="connsiteY10" fmla="*/ 0 h 3475972"/>
              <a:gd name="connsiteX11" fmla="*/ 5326218 w 5326218"/>
              <a:gd name="connsiteY11" fmla="*/ 0 h 3475972"/>
              <a:gd name="connsiteX12" fmla="*/ 5326218 w 5326218"/>
              <a:gd name="connsiteY12" fmla="*/ 863625 h 3475972"/>
              <a:gd name="connsiteX13" fmla="*/ 2995163 w 5326218"/>
              <a:gd name="connsiteY13" fmla="*/ 3194680 h 3475972"/>
              <a:gd name="connsiteX14" fmla="*/ 1636965 w 5326218"/>
              <a:gd name="connsiteY14" fmla="*/ 3194680 h 3475972"/>
              <a:gd name="connsiteX15" fmla="*/ 1636965 w 5326218"/>
              <a:gd name="connsiteY15" fmla="*/ 1836482 h 3475972"/>
              <a:gd name="connsiteX16" fmla="*/ 1683589 w 5326218"/>
              <a:gd name="connsiteY16" fmla="*/ 0 h 3475972"/>
              <a:gd name="connsiteX17" fmla="*/ 3259297 w 5326218"/>
              <a:gd name="connsiteY17" fmla="*/ 0 h 3475972"/>
              <a:gd name="connsiteX18" fmla="*/ 1784849 w 5326218"/>
              <a:gd name="connsiteY18" fmla="*/ 1474448 h 3475972"/>
              <a:gd name="connsiteX19" fmla="*/ 996995 w 5326218"/>
              <a:gd name="connsiteY19" fmla="*/ 1474448 h 3475972"/>
              <a:gd name="connsiteX20" fmla="*/ 996995 w 5326218"/>
              <a:gd name="connsiteY20" fmla="*/ 686594 h 3475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326218" h="3475972">
                <a:moveTo>
                  <a:pt x="515877" y="1549789"/>
                </a:moveTo>
                <a:cubicBezTo>
                  <a:pt x="800786" y="1549790"/>
                  <a:pt x="1031753" y="1780756"/>
                  <a:pt x="1031753" y="2065665"/>
                </a:cubicBezTo>
                <a:cubicBezTo>
                  <a:pt x="1031753" y="2350576"/>
                  <a:pt x="800787" y="2581541"/>
                  <a:pt x="515877" y="2581541"/>
                </a:cubicBezTo>
                <a:cubicBezTo>
                  <a:pt x="230967" y="2581542"/>
                  <a:pt x="0" y="2350576"/>
                  <a:pt x="0" y="2065665"/>
                </a:cubicBezTo>
                <a:cubicBezTo>
                  <a:pt x="1" y="1780756"/>
                  <a:pt x="230967" y="1549790"/>
                  <a:pt x="515877" y="1549789"/>
                </a:cubicBezTo>
                <a:close/>
                <a:moveTo>
                  <a:pt x="5326218" y="1076394"/>
                </a:moveTo>
                <a:lnTo>
                  <a:pt x="5326218" y="1962667"/>
                </a:lnTo>
                <a:lnTo>
                  <a:pt x="4461300" y="2827585"/>
                </a:lnTo>
                <a:cubicBezTo>
                  <a:pt x="4338931" y="2949954"/>
                  <a:pt x="4140533" y="2949954"/>
                  <a:pt x="4018164" y="2827585"/>
                </a:cubicBezTo>
                <a:cubicBezTo>
                  <a:pt x="3895794" y="2705216"/>
                  <a:pt x="3895794" y="2506817"/>
                  <a:pt x="4018164" y="2384448"/>
                </a:cubicBezTo>
                <a:close/>
                <a:moveTo>
                  <a:pt x="3473447" y="0"/>
                </a:moveTo>
                <a:lnTo>
                  <a:pt x="5326218" y="0"/>
                </a:lnTo>
                <a:lnTo>
                  <a:pt x="5326218" y="863625"/>
                </a:lnTo>
                <a:lnTo>
                  <a:pt x="2995163" y="3194680"/>
                </a:lnTo>
                <a:cubicBezTo>
                  <a:pt x="2620107" y="3569736"/>
                  <a:pt x="2012021" y="3569736"/>
                  <a:pt x="1636965" y="3194680"/>
                </a:cubicBezTo>
                <a:cubicBezTo>
                  <a:pt x="1261910" y="2819624"/>
                  <a:pt x="1261910" y="2211538"/>
                  <a:pt x="1636965" y="1836482"/>
                </a:cubicBezTo>
                <a:close/>
                <a:moveTo>
                  <a:pt x="1683589" y="0"/>
                </a:moveTo>
                <a:lnTo>
                  <a:pt x="3259297" y="0"/>
                </a:lnTo>
                <a:lnTo>
                  <a:pt x="1784849" y="1474448"/>
                </a:lnTo>
                <a:cubicBezTo>
                  <a:pt x="1567289" y="1692008"/>
                  <a:pt x="1214555" y="1692008"/>
                  <a:pt x="996995" y="1474448"/>
                </a:cubicBezTo>
                <a:cubicBezTo>
                  <a:pt x="779435" y="1256889"/>
                  <a:pt x="779435" y="904154"/>
                  <a:pt x="996995" y="686594"/>
                </a:cubicBezTo>
                <a:close/>
              </a:path>
            </a:pathLst>
          </a:custGeom>
          <a:ln w="38100">
            <a:solidFill>
              <a:srgbClr val="FDC600"/>
            </a:solidFill>
          </a:ln>
        </p:spPr>
      </p:pic>
      <p:sp>
        <p:nvSpPr>
          <p:cNvPr id="20" name="Овал 19">
            <a:extLst>
              <a:ext uri="{FF2B5EF4-FFF2-40B4-BE49-F238E27FC236}">
                <a16:creationId xmlns:a16="http://schemas.microsoft.com/office/drawing/2014/main" id="{56EADD68-42D4-117C-A797-535B80C25630}"/>
              </a:ext>
            </a:extLst>
          </p:cNvPr>
          <p:cNvSpPr/>
          <p:nvPr/>
        </p:nvSpPr>
        <p:spPr>
          <a:xfrm>
            <a:off x="-1112207" y="-927028"/>
            <a:ext cx="1679252" cy="1679252"/>
          </a:xfrm>
          <a:prstGeom prst="ellipse">
            <a:avLst/>
          </a:prstGeom>
          <a:solidFill>
            <a:srgbClr val="F7E661"/>
          </a:solidFill>
          <a:ln>
            <a:noFill/>
          </a:ln>
          <a:effectLst>
            <a:glow rad="508000">
              <a:srgbClr val="F7E66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72D5E-C697-26F2-0F7B-DDE634FD6F76}"/>
              </a:ext>
            </a:extLst>
          </p:cNvPr>
          <p:cNvSpPr txBox="1"/>
          <p:nvPr/>
        </p:nvSpPr>
        <p:spPr>
          <a:xfrm>
            <a:off x="4000655" y="5405821"/>
            <a:ext cx="81913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7E661">
                    <a:alpha val="50000"/>
                  </a:srgbClr>
                </a:solidFill>
                <a:latin typeface="Montserrat SemiBold" panose="00000700000000000000" pitchFamily="2" charset="-52"/>
              </a:rPr>
              <a:t>RRS-AI team</a:t>
            </a:r>
            <a:endParaRPr lang="ru-RU" sz="9600" dirty="0">
              <a:solidFill>
                <a:srgbClr val="F7E661">
                  <a:alpha val="50000"/>
                </a:srgbClr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E8D84401-CC97-4015-7449-AA649894E532}"/>
              </a:ext>
            </a:extLst>
          </p:cNvPr>
          <p:cNvSpPr/>
          <p:nvPr/>
        </p:nvSpPr>
        <p:spPr>
          <a:xfrm>
            <a:off x="0" y="-113590"/>
            <a:ext cx="626495" cy="626495"/>
          </a:xfrm>
          <a:prstGeom prst="ellipse">
            <a:avLst/>
          </a:prstGeom>
          <a:noFill/>
          <a:ln w="635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65C5B5D9-525E-F3BE-5F9A-DC493FFB4273}"/>
              </a:ext>
            </a:extLst>
          </p:cNvPr>
          <p:cNvSpPr/>
          <p:nvPr/>
        </p:nvSpPr>
        <p:spPr>
          <a:xfrm>
            <a:off x="-443707" y="6316102"/>
            <a:ext cx="887413" cy="887413"/>
          </a:xfrm>
          <a:prstGeom prst="ellipse">
            <a:avLst/>
          </a:prstGeom>
          <a:noFill/>
          <a:ln w="635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DCCF20EE-DAD8-E976-3081-4BCADB9C82DF}"/>
              </a:ext>
            </a:extLst>
          </p:cNvPr>
          <p:cNvSpPr/>
          <p:nvPr/>
        </p:nvSpPr>
        <p:spPr>
          <a:xfrm>
            <a:off x="11584951" y="5247418"/>
            <a:ext cx="359347" cy="359347"/>
          </a:xfrm>
          <a:prstGeom prst="ellipse">
            <a:avLst/>
          </a:prstGeom>
          <a:noFill/>
          <a:ln w="635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212B7-BE47-2B03-EE91-A5CB49C97C3B}"/>
              </a:ext>
            </a:extLst>
          </p:cNvPr>
          <p:cNvSpPr txBox="1"/>
          <p:nvPr/>
        </p:nvSpPr>
        <p:spPr>
          <a:xfrm>
            <a:off x="504435" y="512905"/>
            <a:ext cx="5868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4000">
                <a:latin typeface="Raleway" pitchFamily="2" charset="-52"/>
                <a:cs typeface="Rubik Bold" panose="00000800000000000000" pitchFamily="2" charset="-79"/>
              </a:defRPr>
            </a:lvl1pPr>
          </a:lstStyle>
          <a:p>
            <a:r>
              <a:rPr lang="ru-RU" dirty="0"/>
              <a:t>Состав команды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3A79C87-D788-5C62-D815-3989AFDE9FF2}"/>
              </a:ext>
            </a:extLst>
          </p:cNvPr>
          <p:cNvSpPr/>
          <p:nvPr/>
        </p:nvSpPr>
        <p:spPr>
          <a:xfrm>
            <a:off x="504435" y="1872131"/>
            <a:ext cx="536593" cy="536593"/>
          </a:xfrm>
          <a:prstGeom prst="ellipse">
            <a:avLst/>
          </a:prstGeom>
          <a:solidFill>
            <a:srgbClr val="FDC6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EBC6E52-8472-DAE6-9B9F-45ADE4790F6A}"/>
              </a:ext>
            </a:extLst>
          </p:cNvPr>
          <p:cNvSpPr/>
          <p:nvPr/>
        </p:nvSpPr>
        <p:spPr>
          <a:xfrm>
            <a:off x="504435" y="3150841"/>
            <a:ext cx="536593" cy="536593"/>
          </a:xfrm>
          <a:prstGeom prst="ellipse">
            <a:avLst/>
          </a:prstGeom>
          <a:solidFill>
            <a:srgbClr val="FDC6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0F7F3200-9F4D-0D31-AD0B-FFFEB980D84C}"/>
              </a:ext>
            </a:extLst>
          </p:cNvPr>
          <p:cNvSpPr/>
          <p:nvPr/>
        </p:nvSpPr>
        <p:spPr>
          <a:xfrm>
            <a:off x="6124281" y="3146789"/>
            <a:ext cx="536593" cy="536593"/>
          </a:xfrm>
          <a:prstGeom prst="ellipse">
            <a:avLst/>
          </a:prstGeom>
          <a:solidFill>
            <a:srgbClr val="FDC6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9538878-1439-E6DE-25C0-ACEFE6BCC476}"/>
              </a:ext>
            </a:extLst>
          </p:cNvPr>
          <p:cNvGrpSpPr/>
          <p:nvPr/>
        </p:nvGrpSpPr>
        <p:grpSpPr>
          <a:xfrm>
            <a:off x="1136263" y="1679507"/>
            <a:ext cx="3875684" cy="913883"/>
            <a:chOff x="1136263" y="1165001"/>
            <a:chExt cx="3875684" cy="91388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24538F-94E6-3DED-A2D8-BB532FDFBA30}"/>
                </a:ext>
              </a:extLst>
            </p:cNvPr>
            <p:cNvSpPr txBox="1"/>
            <p:nvPr/>
          </p:nvSpPr>
          <p:spPr>
            <a:xfrm>
              <a:off x="1136263" y="1165001"/>
              <a:ext cx="3875684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ru-RU" sz="2800" dirty="0">
                  <a:latin typeface="Montserrat Medium" panose="00000600000000000000" pitchFamily="2" charset="-52"/>
                </a:rPr>
                <a:t>Михаил Павлов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DCC8F-D33F-36A3-A614-957AFD18B547}"/>
                </a:ext>
              </a:extLst>
            </p:cNvPr>
            <p:cNvSpPr txBox="1"/>
            <p:nvPr/>
          </p:nvSpPr>
          <p:spPr>
            <a:xfrm>
              <a:off x="1136263" y="1709552"/>
              <a:ext cx="2268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tserrat" panose="00000500000000000000" pitchFamily="2" charset="-52"/>
                </a:rPr>
                <a:t>AI</a:t>
              </a:r>
              <a:endParaRPr lang="ru-RU" dirty="0">
                <a:latin typeface="Montserrat" panose="00000500000000000000" pitchFamily="2" charset="-52"/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CD015A6E-7F25-B4B3-DE08-ECFAC86BDD39}"/>
              </a:ext>
            </a:extLst>
          </p:cNvPr>
          <p:cNvGrpSpPr/>
          <p:nvPr/>
        </p:nvGrpSpPr>
        <p:grpSpPr>
          <a:xfrm>
            <a:off x="1136263" y="2905780"/>
            <a:ext cx="3591012" cy="925351"/>
            <a:chOff x="1136263" y="2146324"/>
            <a:chExt cx="3591012" cy="9253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4A3FB7-37BE-210E-B3BA-24557114FBC6}"/>
                </a:ext>
              </a:extLst>
            </p:cNvPr>
            <p:cNvSpPr txBox="1"/>
            <p:nvPr/>
          </p:nvSpPr>
          <p:spPr>
            <a:xfrm>
              <a:off x="1136263" y="2146324"/>
              <a:ext cx="3591012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defRPr sz="2800">
                  <a:latin typeface="Montserrat Medium" panose="00000600000000000000" pitchFamily="2" charset="-52"/>
                </a:defRPr>
              </a:lvl1pPr>
            </a:lstStyle>
            <a:p>
              <a:r>
                <a:rPr lang="ru-RU" dirty="0"/>
                <a:t>Михаил Якушкин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2448DC-2BD8-7339-8DB3-68E0E7960E44}"/>
                </a:ext>
              </a:extLst>
            </p:cNvPr>
            <p:cNvSpPr txBox="1"/>
            <p:nvPr/>
          </p:nvSpPr>
          <p:spPr>
            <a:xfrm>
              <a:off x="1136263" y="2702343"/>
              <a:ext cx="2268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800">
                  <a:latin typeface="Montserrat" panose="00000500000000000000" pitchFamily="2" charset="-52"/>
                </a:rPr>
                <a:t>Б</a:t>
              </a:r>
              <a:r>
                <a:rPr lang="ru-RU">
                  <a:latin typeface="Montserrat" panose="00000500000000000000" pitchFamily="2" charset="-52"/>
                </a:rPr>
                <a:t>э</a:t>
              </a:r>
              <a:r>
                <a:rPr lang="ru-RU" sz="1800">
                  <a:latin typeface="Montserrat" panose="00000500000000000000" pitchFamily="2" charset="-52"/>
                </a:rPr>
                <a:t>к</a:t>
              </a:r>
              <a:r>
                <a:rPr lang="ru-RU" sz="1800" dirty="0">
                  <a:latin typeface="Montserrat" panose="00000500000000000000" pitchFamily="2" charset="-52"/>
                </a:rPr>
                <a:t>, </a:t>
              </a:r>
              <a:r>
                <a:rPr lang="ru-RU" sz="1800" dirty="0" err="1">
                  <a:latin typeface="Montserrat" panose="00000500000000000000" pitchFamily="2" charset="-52"/>
                </a:rPr>
                <a:t>девопс</a:t>
              </a:r>
              <a:endParaRPr lang="ru-RU" sz="1800" dirty="0">
                <a:latin typeface="Montserrat" panose="00000500000000000000" pitchFamily="2" charset="-52"/>
              </a:endParaRPr>
            </a:p>
          </p:txBody>
        </p:sp>
      </p:grpSp>
      <p:sp>
        <p:nvSpPr>
          <p:cNvPr id="14" name="Овал 13">
            <a:extLst>
              <a:ext uri="{FF2B5EF4-FFF2-40B4-BE49-F238E27FC236}">
                <a16:creationId xmlns:a16="http://schemas.microsoft.com/office/drawing/2014/main" id="{8FF80020-995F-2AC6-C781-FBBAC8A87F8D}"/>
              </a:ext>
            </a:extLst>
          </p:cNvPr>
          <p:cNvSpPr/>
          <p:nvPr/>
        </p:nvSpPr>
        <p:spPr>
          <a:xfrm>
            <a:off x="504435" y="4580258"/>
            <a:ext cx="536593" cy="536593"/>
          </a:xfrm>
          <a:prstGeom prst="ellipse">
            <a:avLst/>
          </a:prstGeom>
          <a:solidFill>
            <a:srgbClr val="FDC6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3822C12-A0BF-1FB0-CE4F-9A980A3292AB}"/>
              </a:ext>
            </a:extLst>
          </p:cNvPr>
          <p:cNvGrpSpPr/>
          <p:nvPr/>
        </p:nvGrpSpPr>
        <p:grpSpPr>
          <a:xfrm>
            <a:off x="1136262" y="4386889"/>
            <a:ext cx="3987829" cy="873659"/>
            <a:chOff x="1136262" y="2198016"/>
            <a:chExt cx="3987829" cy="87365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0DB099-2CE4-03F1-1EC2-70EE60BCDF18}"/>
                </a:ext>
              </a:extLst>
            </p:cNvPr>
            <p:cNvSpPr txBox="1"/>
            <p:nvPr/>
          </p:nvSpPr>
          <p:spPr>
            <a:xfrm>
              <a:off x="1136263" y="2198016"/>
              <a:ext cx="3987828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defRPr sz="2800">
                  <a:latin typeface="Montserrat Medium" panose="00000600000000000000" pitchFamily="2" charset="-52"/>
                </a:defRPr>
              </a:lvl1pPr>
            </a:lstStyle>
            <a:p>
              <a:r>
                <a:rPr lang="ru-RU" dirty="0"/>
                <a:t>Максим Кострица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0A98F-BB9B-74B0-C9A5-EB56DBBA6273}"/>
                </a:ext>
              </a:extLst>
            </p:cNvPr>
            <p:cNvSpPr txBox="1"/>
            <p:nvPr/>
          </p:nvSpPr>
          <p:spPr>
            <a:xfrm>
              <a:off x="1136262" y="2702343"/>
              <a:ext cx="3591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tserrat" panose="00000500000000000000" pitchFamily="2" charset="-52"/>
                </a:rPr>
                <a:t>ML, </a:t>
              </a:r>
              <a:r>
                <a:rPr lang="ru-RU" dirty="0">
                  <a:latin typeface="Montserrat" panose="00000500000000000000" pitchFamily="2" charset="-52"/>
                </a:rPr>
                <a:t>Бэк, многопоточность</a:t>
              </a: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32C0B324-11DA-D664-E82F-163186426C8A}"/>
              </a:ext>
            </a:extLst>
          </p:cNvPr>
          <p:cNvGrpSpPr/>
          <p:nvPr/>
        </p:nvGrpSpPr>
        <p:grpSpPr>
          <a:xfrm>
            <a:off x="6795594" y="2944098"/>
            <a:ext cx="4560763" cy="882455"/>
            <a:chOff x="1136262" y="2189220"/>
            <a:chExt cx="4560763" cy="88245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CF63D0-478B-D819-1391-9D87130E5122}"/>
                </a:ext>
              </a:extLst>
            </p:cNvPr>
            <p:cNvSpPr txBox="1"/>
            <p:nvPr/>
          </p:nvSpPr>
          <p:spPr>
            <a:xfrm>
              <a:off x="1136262" y="2189220"/>
              <a:ext cx="4560763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defRPr sz="2800">
                  <a:latin typeface="Montserrat Medium" panose="00000600000000000000" pitchFamily="2" charset="-52"/>
                </a:defRPr>
              </a:lvl1pPr>
            </a:lstStyle>
            <a:p>
              <a:r>
                <a:rPr lang="ru-RU" dirty="0"/>
                <a:t>Родион Проталинский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64B26E-8470-4D5A-8F96-8EA99E72C434}"/>
                </a:ext>
              </a:extLst>
            </p:cNvPr>
            <p:cNvSpPr txBox="1"/>
            <p:nvPr/>
          </p:nvSpPr>
          <p:spPr>
            <a:xfrm>
              <a:off x="1136263" y="2702343"/>
              <a:ext cx="2268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Montserrat" panose="00000500000000000000" pitchFamily="2" charset="-52"/>
                </a:rPr>
                <a:t>ML</a:t>
              </a:r>
              <a:r>
                <a:rPr lang="ru-RU" sz="1800" dirty="0">
                  <a:latin typeface="Montserrat" panose="00000500000000000000" pitchFamily="2" charset="-52"/>
                </a:rPr>
                <a:t>, разметки</a:t>
              </a:r>
            </a:p>
          </p:txBody>
        </p:sp>
      </p:grpSp>
      <p:sp>
        <p:nvSpPr>
          <p:cNvPr id="38" name="Овал 37">
            <a:extLst>
              <a:ext uri="{FF2B5EF4-FFF2-40B4-BE49-F238E27FC236}">
                <a16:creationId xmlns:a16="http://schemas.microsoft.com/office/drawing/2014/main" id="{53499F85-EA37-3441-D556-6EB52EECCF09}"/>
              </a:ext>
            </a:extLst>
          </p:cNvPr>
          <p:cNvSpPr/>
          <p:nvPr/>
        </p:nvSpPr>
        <p:spPr>
          <a:xfrm>
            <a:off x="6124281" y="4571483"/>
            <a:ext cx="536593" cy="536593"/>
          </a:xfrm>
          <a:prstGeom prst="ellipse">
            <a:avLst/>
          </a:prstGeom>
          <a:solidFill>
            <a:srgbClr val="FDC6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7C98124C-D12D-15BB-A1F8-25CB3E655CE6}"/>
              </a:ext>
            </a:extLst>
          </p:cNvPr>
          <p:cNvGrpSpPr/>
          <p:nvPr/>
        </p:nvGrpSpPr>
        <p:grpSpPr>
          <a:xfrm>
            <a:off x="6795595" y="4371166"/>
            <a:ext cx="3982794" cy="880081"/>
            <a:chOff x="1136263" y="2191594"/>
            <a:chExt cx="3982794" cy="88008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5144F9-F3AD-5C94-E4EB-5547132B4C89}"/>
                </a:ext>
              </a:extLst>
            </p:cNvPr>
            <p:cNvSpPr txBox="1"/>
            <p:nvPr/>
          </p:nvSpPr>
          <p:spPr>
            <a:xfrm>
              <a:off x="1136263" y="2191594"/>
              <a:ext cx="3982794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defRPr sz="2800">
                  <a:latin typeface="Montserrat Medium" panose="00000600000000000000" pitchFamily="2" charset="-52"/>
                </a:defRPr>
              </a:lvl1pPr>
            </a:lstStyle>
            <a:p>
              <a:r>
                <a:rPr lang="ru-RU" dirty="0"/>
                <a:t>Алексей </a:t>
              </a:r>
              <a:r>
                <a:rPr lang="ru-RU" dirty="0" err="1"/>
                <a:t>Доскалов</a:t>
              </a:r>
              <a:endParaRPr lang="ru-RU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5B8599C-FF17-73BD-955B-B5EBA8F211A6}"/>
                </a:ext>
              </a:extLst>
            </p:cNvPr>
            <p:cNvSpPr txBox="1"/>
            <p:nvPr/>
          </p:nvSpPr>
          <p:spPr>
            <a:xfrm>
              <a:off x="1136263" y="2702343"/>
              <a:ext cx="2268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800" dirty="0">
                  <a:latin typeface="Montserrat" panose="00000500000000000000" pitchFamily="2" charset="-52"/>
                </a:rPr>
                <a:t>Разметка</a:t>
              </a:r>
            </a:p>
          </p:txBody>
        </p:sp>
      </p:grpSp>
      <p:pic>
        <p:nvPicPr>
          <p:cNvPr id="43" name="Рисунок 42" descr="Мозговой штурм группы">
            <a:extLst>
              <a:ext uri="{FF2B5EF4-FFF2-40B4-BE49-F238E27FC236}">
                <a16:creationId xmlns:a16="http://schemas.microsoft.com/office/drawing/2014/main" id="{0BE739EF-BF21-0E7D-40DD-7CC51F045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1947" y="409648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90C6E30-7E93-22B5-C75A-5807C4B58794}"/>
              </a:ext>
            </a:extLst>
          </p:cNvPr>
          <p:cNvSpPr txBox="1"/>
          <p:nvPr/>
        </p:nvSpPr>
        <p:spPr>
          <a:xfrm>
            <a:off x="6468657" y="-4789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467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Овал 19">
            <a:extLst>
              <a:ext uri="{FF2B5EF4-FFF2-40B4-BE49-F238E27FC236}">
                <a16:creationId xmlns:a16="http://schemas.microsoft.com/office/drawing/2014/main" id="{56EADD68-42D4-117C-A797-535B80C25630}"/>
              </a:ext>
            </a:extLst>
          </p:cNvPr>
          <p:cNvSpPr/>
          <p:nvPr/>
        </p:nvSpPr>
        <p:spPr>
          <a:xfrm>
            <a:off x="10938895" y="-500477"/>
            <a:ext cx="1679252" cy="1679252"/>
          </a:xfrm>
          <a:prstGeom prst="ellipse">
            <a:avLst/>
          </a:prstGeom>
          <a:solidFill>
            <a:srgbClr val="F7E661"/>
          </a:solidFill>
          <a:ln>
            <a:noFill/>
          </a:ln>
          <a:effectLst>
            <a:glow rad="508000">
              <a:srgbClr val="F7E66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72D5E-C697-26F2-0F7B-DDE634FD6F76}"/>
              </a:ext>
            </a:extLst>
          </p:cNvPr>
          <p:cNvSpPr txBox="1"/>
          <p:nvPr/>
        </p:nvSpPr>
        <p:spPr>
          <a:xfrm>
            <a:off x="4000655" y="5405821"/>
            <a:ext cx="81913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7E661">
                    <a:alpha val="50000"/>
                  </a:srgbClr>
                </a:solidFill>
                <a:latin typeface="Montserrat SemiBold" panose="00000700000000000000" pitchFamily="2" charset="-52"/>
              </a:rPr>
              <a:t>RRS-AI team</a:t>
            </a:r>
            <a:endParaRPr lang="ru-RU" sz="9600" dirty="0">
              <a:solidFill>
                <a:srgbClr val="F7E661">
                  <a:alpha val="50000"/>
                </a:srgbClr>
              </a:solidFill>
              <a:latin typeface="Montserrat SemiBold" panose="00000700000000000000" pitchFamily="2" charset="-52"/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853FC12-DC03-398F-296F-5086CA24C645}"/>
              </a:ext>
            </a:extLst>
          </p:cNvPr>
          <p:cNvGrpSpPr/>
          <p:nvPr/>
        </p:nvGrpSpPr>
        <p:grpSpPr>
          <a:xfrm>
            <a:off x="5054601" y="1865414"/>
            <a:ext cx="6629400" cy="3127172"/>
            <a:chOff x="5334001" y="1369913"/>
            <a:chExt cx="6629400" cy="31271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C33E77E-310B-1F4B-0DFB-09CDD398334A}"/>
                </a:ext>
              </a:extLst>
            </p:cNvPr>
            <p:cNvSpPr txBox="1"/>
            <p:nvPr/>
          </p:nvSpPr>
          <p:spPr>
            <a:xfrm>
              <a:off x="5352886" y="1369913"/>
              <a:ext cx="28686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dirty="0">
                  <a:latin typeface="Raleway" pitchFamily="2" charset="-52"/>
                  <a:cs typeface="Rubik Bold" panose="00000800000000000000" pitchFamily="2" charset="-79"/>
                </a:rPr>
                <a:t>Контакты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63B5ED-2178-3203-0C97-0E8290F825FC}"/>
                </a:ext>
              </a:extLst>
            </p:cNvPr>
            <p:cNvSpPr txBox="1"/>
            <p:nvPr/>
          </p:nvSpPr>
          <p:spPr>
            <a:xfrm>
              <a:off x="5334001" y="3973865"/>
              <a:ext cx="66294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800" dirty="0">
                  <a:latin typeface="Montserrat" panose="00000500000000000000" pitchFamily="2" charset="-52"/>
                </a:rPr>
                <a:t>https://github.com/mrkriodev/rrs-ai</a:t>
              </a:r>
            </a:p>
          </p:txBody>
        </p: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AD3DD638-9B08-9996-9EA2-AD4664D78643}"/>
                </a:ext>
              </a:extLst>
            </p:cNvPr>
            <p:cNvGrpSpPr/>
            <p:nvPr/>
          </p:nvGrpSpPr>
          <p:grpSpPr>
            <a:xfrm>
              <a:off x="5352886" y="2325741"/>
              <a:ext cx="1390650" cy="1390650"/>
              <a:chOff x="609600" y="1447800"/>
              <a:chExt cx="1390650" cy="1390650"/>
            </a:xfrm>
          </p:grpSpPr>
          <p:sp>
            <p:nvSpPr>
              <p:cNvPr id="6" name="Овал 5">
                <a:extLst>
                  <a:ext uri="{FF2B5EF4-FFF2-40B4-BE49-F238E27FC236}">
                    <a16:creationId xmlns:a16="http://schemas.microsoft.com/office/drawing/2014/main" id="{00571858-5EC3-95DD-56BA-06257EC8937B}"/>
                  </a:ext>
                </a:extLst>
              </p:cNvPr>
              <p:cNvSpPr/>
              <p:nvPr/>
            </p:nvSpPr>
            <p:spPr>
              <a:xfrm>
                <a:off x="609600" y="1447800"/>
                <a:ext cx="1390650" cy="1390650"/>
              </a:xfrm>
              <a:prstGeom prst="ellipse">
                <a:avLst/>
              </a:prstGeom>
              <a:solidFill>
                <a:srgbClr val="F7E66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3" name="Рисунок 2">
                <a:extLst>
                  <a:ext uri="{FF2B5EF4-FFF2-40B4-BE49-F238E27FC236}">
                    <a16:creationId xmlns:a16="http://schemas.microsoft.com/office/drawing/2014/main" id="{A9805292-7EA2-426A-8AB2-36117527E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6541" y="1674739"/>
                <a:ext cx="936768" cy="936768"/>
              </a:xfrm>
              <a:prstGeom prst="rect">
                <a:avLst/>
              </a:prstGeom>
            </p:spPr>
          </p:pic>
        </p:grpSp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D7072070-2DEF-D015-BE08-3D12CA5C447E}"/>
                </a:ext>
              </a:extLst>
            </p:cNvPr>
            <p:cNvGrpSpPr/>
            <p:nvPr/>
          </p:nvGrpSpPr>
          <p:grpSpPr>
            <a:xfrm>
              <a:off x="7114229" y="2316209"/>
              <a:ext cx="1390651" cy="1390651"/>
              <a:chOff x="5535056" y="1948433"/>
              <a:chExt cx="1449087" cy="1449087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A00E8125-19DF-F6C5-225B-CB5E3806CE06}"/>
                  </a:ext>
                </a:extLst>
              </p:cNvPr>
              <p:cNvSpPr/>
              <p:nvPr/>
            </p:nvSpPr>
            <p:spPr>
              <a:xfrm>
                <a:off x="5535056" y="1948433"/>
                <a:ext cx="1449087" cy="144908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7E66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5B1F2DE4-F839-29B6-9F07-B5AF251AC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6712" y="2050089"/>
                <a:ext cx="1278634" cy="1278634"/>
              </a:xfrm>
              <a:prstGeom prst="rect">
                <a:avLst/>
              </a:prstGeom>
            </p:spPr>
          </p:pic>
        </p:grpSp>
      </p:grpSp>
      <p:sp>
        <p:nvSpPr>
          <p:cNvPr id="27" name="Овал 26">
            <a:extLst>
              <a:ext uri="{FF2B5EF4-FFF2-40B4-BE49-F238E27FC236}">
                <a16:creationId xmlns:a16="http://schemas.microsoft.com/office/drawing/2014/main" id="{E8D84401-CC97-4015-7449-AA649894E532}"/>
              </a:ext>
            </a:extLst>
          </p:cNvPr>
          <p:cNvSpPr/>
          <p:nvPr/>
        </p:nvSpPr>
        <p:spPr>
          <a:xfrm>
            <a:off x="10312400" y="199658"/>
            <a:ext cx="626495" cy="626495"/>
          </a:xfrm>
          <a:prstGeom prst="ellipse">
            <a:avLst/>
          </a:prstGeom>
          <a:noFill/>
          <a:ln w="635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65C5B5D9-525E-F3BE-5F9A-DC493FFB4273}"/>
              </a:ext>
            </a:extLst>
          </p:cNvPr>
          <p:cNvSpPr/>
          <p:nvPr/>
        </p:nvSpPr>
        <p:spPr>
          <a:xfrm>
            <a:off x="-443707" y="6316102"/>
            <a:ext cx="887413" cy="887413"/>
          </a:xfrm>
          <a:prstGeom prst="ellipse">
            <a:avLst/>
          </a:prstGeom>
          <a:noFill/>
          <a:ln w="635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DCCF20EE-DAD8-E976-3081-4BCADB9C82DF}"/>
              </a:ext>
            </a:extLst>
          </p:cNvPr>
          <p:cNvSpPr/>
          <p:nvPr/>
        </p:nvSpPr>
        <p:spPr>
          <a:xfrm>
            <a:off x="11584951" y="5247418"/>
            <a:ext cx="359347" cy="359347"/>
          </a:xfrm>
          <a:prstGeom prst="ellipse">
            <a:avLst/>
          </a:prstGeom>
          <a:noFill/>
          <a:ln w="635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олилиния: фигура 30">
            <a:extLst>
              <a:ext uri="{FF2B5EF4-FFF2-40B4-BE49-F238E27FC236}">
                <a16:creationId xmlns:a16="http://schemas.microsoft.com/office/drawing/2014/main" id="{BB05FD5F-13B0-B730-54DC-F9A2616EAFF1}"/>
              </a:ext>
            </a:extLst>
          </p:cNvPr>
          <p:cNvSpPr/>
          <p:nvPr/>
        </p:nvSpPr>
        <p:spPr>
          <a:xfrm rot="5400000">
            <a:off x="-309581" y="-247965"/>
            <a:ext cx="1073187" cy="1073187"/>
          </a:xfrm>
          <a:custGeom>
            <a:avLst/>
            <a:gdLst>
              <a:gd name="connsiteX0" fmla="*/ 0 w 1327638"/>
              <a:gd name="connsiteY0" fmla="*/ 668037 h 1327638"/>
              <a:gd name="connsiteX1" fmla="*/ 254352 w 1327638"/>
              <a:gd name="connsiteY1" fmla="*/ 413685 h 1327638"/>
              <a:gd name="connsiteX2" fmla="*/ 409467 w 1327638"/>
              <a:gd name="connsiteY2" fmla="*/ 413685 h 1327638"/>
              <a:gd name="connsiteX3" fmla="*/ 409467 w 1327638"/>
              <a:gd name="connsiteY3" fmla="*/ 254352 h 1327638"/>
              <a:gd name="connsiteX4" fmla="*/ 663819 w 1327638"/>
              <a:gd name="connsiteY4" fmla="*/ 0 h 1327638"/>
              <a:gd name="connsiteX5" fmla="*/ 918171 w 1327638"/>
              <a:gd name="connsiteY5" fmla="*/ 254352 h 1327638"/>
              <a:gd name="connsiteX6" fmla="*/ 918171 w 1327638"/>
              <a:gd name="connsiteY6" fmla="*/ 413685 h 1327638"/>
              <a:gd name="connsiteX7" fmla="*/ 1073286 w 1327638"/>
              <a:gd name="connsiteY7" fmla="*/ 413685 h 1327638"/>
              <a:gd name="connsiteX8" fmla="*/ 1327638 w 1327638"/>
              <a:gd name="connsiteY8" fmla="*/ 668037 h 1327638"/>
              <a:gd name="connsiteX9" fmla="*/ 1073286 w 1327638"/>
              <a:gd name="connsiteY9" fmla="*/ 922389 h 1327638"/>
              <a:gd name="connsiteX10" fmla="*/ 918171 w 1327638"/>
              <a:gd name="connsiteY10" fmla="*/ 922389 h 1327638"/>
              <a:gd name="connsiteX11" fmla="*/ 918171 w 1327638"/>
              <a:gd name="connsiteY11" fmla="*/ 1073286 h 1327638"/>
              <a:gd name="connsiteX12" fmla="*/ 663819 w 1327638"/>
              <a:gd name="connsiteY12" fmla="*/ 1327638 h 1327638"/>
              <a:gd name="connsiteX13" fmla="*/ 409467 w 1327638"/>
              <a:gd name="connsiteY13" fmla="*/ 1073286 h 1327638"/>
              <a:gd name="connsiteX14" fmla="*/ 409467 w 1327638"/>
              <a:gd name="connsiteY14" fmla="*/ 922389 h 1327638"/>
              <a:gd name="connsiteX15" fmla="*/ 254352 w 1327638"/>
              <a:gd name="connsiteY15" fmla="*/ 922389 h 1327638"/>
              <a:gd name="connsiteX16" fmla="*/ 0 w 1327638"/>
              <a:gd name="connsiteY16" fmla="*/ 668037 h 1327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27638" h="1327638">
                <a:moveTo>
                  <a:pt x="0" y="668037"/>
                </a:moveTo>
                <a:cubicBezTo>
                  <a:pt x="0" y="527562"/>
                  <a:pt x="113877" y="413685"/>
                  <a:pt x="254352" y="413685"/>
                </a:cubicBezTo>
                <a:lnTo>
                  <a:pt x="409467" y="413685"/>
                </a:lnTo>
                <a:lnTo>
                  <a:pt x="409467" y="254352"/>
                </a:lnTo>
                <a:cubicBezTo>
                  <a:pt x="409467" y="113877"/>
                  <a:pt x="523344" y="0"/>
                  <a:pt x="663819" y="0"/>
                </a:cubicBezTo>
                <a:cubicBezTo>
                  <a:pt x="804294" y="0"/>
                  <a:pt x="918171" y="113877"/>
                  <a:pt x="918171" y="254352"/>
                </a:cubicBezTo>
                <a:lnTo>
                  <a:pt x="918171" y="413685"/>
                </a:lnTo>
                <a:lnTo>
                  <a:pt x="1073286" y="413685"/>
                </a:lnTo>
                <a:cubicBezTo>
                  <a:pt x="1213761" y="413685"/>
                  <a:pt x="1327638" y="527562"/>
                  <a:pt x="1327638" y="668037"/>
                </a:cubicBezTo>
                <a:cubicBezTo>
                  <a:pt x="1327638" y="808512"/>
                  <a:pt x="1213761" y="922389"/>
                  <a:pt x="1073286" y="922389"/>
                </a:cubicBezTo>
                <a:lnTo>
                  <a:pt x="918171" y="922389"/>
                </a:lnTo>
                <a:lnTo>
                  <a:pt x="918171" y="1073286"/>
                </a:lnTo>
                <a:cubicBezTo>
                  <a:pt x="918171" y="1213761"/>
                  <a:pt x="804294" y="1327638"/>
                  <a:pt x="663819" y="1327638"/>
                </a:cubicBezTo>
                <a:cubicBezTo>
                  <a:pt x="523344" y="1327638"/>
                  <a:pt x="409467" y="1213761"/>
                  <a:pt x="409467" y="1073286"/>
                </a:cubicBezTo>
                <a:lnTo>
                  <a:pt x="409467" y="922389"/>
                </a:lnTo>
                <a:lnTo>
                  <a:pt x="254352" y="922389"/>
                </a:lnTo>
                <a:cubicBezTo>
                  <a:pt x="113877" y="922389"/>
                  <a:pt x="0" y="808512"/>
                  <a:pt x="0" y="668037"/>
                </a:cubicBezTo>
                <a:close/>
              </a:path>
            </a:pathLst>
          </a:custGeom>
          <a:solidFill>
            <a:srgbClr val="F7E661"/>
          </a:solidFill>
          <a:ln>
            <a:noFill/>
          </a:ln>
          <a:effectLst>
            <a:glow rad="101600">
              <a:srgbClr val="F7E661">
                <a:alpha val="73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212B7-BE47-2B03-EE91-A5CB49C97C3B}"/>
              </a:ext>
            </a:extLst>
          </p:cNvPr>
          <p:cNvSpPr txBox="1"/>
          <p:nvPr/>
        </p:nvSpPr>
        <p:spPr>
          <a:xfrm>
            <a:off x="227013" y="1058744"/>
            <a:ext cx="42835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4000">
                <a:latin typeface="Raleway" pitchFamily="2" charset="-52"/>
                <a:cs typeface="Rubik Bold" panose="00000800000000000000" pitchFamily="2" charset="-79"/>
              </a:defRPr>
            </a:lvl1pPr>
          </a:lstStyle>
          <a:p>
            <a:r>
              <a:rPr lang="ru-RU" dirty="0"/>
              <a:t>Возможности команды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22E7D-0442-9EA8-7A67-C853A941546B}"/>
              </a:ext>
            </a:extLst>
          </p:cNvPr>
          <p:cNvSpPr txBox="1"/>
          <p:nvPr/>
        </p:nvSpPr>
        <p:spPr>
          <a:xfrm>
            <a:off x="227013" y="2383817"/>
            <a:ext cx="33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Умение работать с</a:t>
            </a:r>
            <a:r>
              <a:rPr lang="en-US" dirty="0">
                <a:latin typeface="Montserrat" panose="00000500000000000000" pitchFamily="2" charset="-52"/>
              </a:rPr>
              <a:t>: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3A79C87-D788-5C62-D815-3989AFDE9FF2}"/>
              </a:ext>
            </a:extLst>
          </p:cNvPr>
          <p:cNvSpPr/>
          <p:nvPr/>
        </p:nvSpPr>
        <p:spPr>
          <a:xfrm>
            <a:off x="328613" y="2982606"/>
            <a:ext cx="536593" cy="536593"/>
          </a:xfrm>
          <a:prstGeom prst="ellipse">
            <a:avLst/>
          </a:prstGeom>
          <a:solidFill>
            <a:srgbClr val="FDC6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24538F-94E6-3DED-A2D8-BB532FDFBA30}"/>
              </a:ext>
            </a:extLst>
          </p:cNvPr>
          <p:cNvSpPr txBox="1"/>
          <p:nvPr/>
        </p:nvSpPr>
        <p:spPr>
          <a:xfrm>
            <a:off x="962763" y="3020069"/>
            <a:ext cx="53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Montserrat" panose="00000500000000000000" pitchFamily="2" charset="-52"/>
              </a:rPr>
              <a:t>AI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EBC6E52-8472-DAE6-9B9F-45ADE4790F6A}"/>
              </a:ext>
            </a:extLst>
          </p:cNvPr>
          <p:cNvSpPr/>
          <p:nvPr/>
        </p:nvSpPr>
        <p:spPr>
          <a:xfrm>
            <a:off x="328613" y="3649608"/>
            <a:ext cx="536593" cy="536593"/>
          </a:xfrm>
          <a:prstGeom prst="ellipse">
            <a:avLst/>
          </a:prstGeom>
          <a:solidFill>
            <a:srgbClr val="FDC6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4A3FB7-37BE-210E-B3BA-24557114FBC6}"/>
              </a:ext>
            </a:extLst>
          </p:cNvPr>
          <p:cNvSpPr txBox="1"/>
          <p:nvPr/>
        </p:nvSpPr>
        <p:spPr>
          <a:xfrm>
            <a:off x="962763" y="3687071"/>
            <a:ext cx="783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" panose="00000500000000000000" pitchFamily="2" charset="-52"/>
              </a:rPr>
              <a:t>ML</a:t>
            </a:r>
            <a:endParaRPr lang="ru-RU" sz="2400" dirty="0">
              <a:latin typeface="Montserrat" panose="00000500000000000000" pitchFamily="2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0F7F3200-9F4D-0D31-AD0B-FFFEB980D84C}"/>
              </a:ext>
            </a:extLst>
          </p:cNvPr>
          <p:cNvSpPr/>
          <p:nvPr/>
        </p:nvSpPr>
        <p:spPr>
          <a:xfrm>
            <a:off x="328613" y="4358355"/>
            <a:ext cx="536593" cy="536593"/>
          </a:xfrm>
          <a:prstGeom prst="ellipse">
            <a:avLst/>
          </a:prstGeom>
          <a:solidFill>
            <a:srgbClr val="FDC6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103800-DFBF-AF42-ACEC-47E4212D60F4}"/>
              </a:ext>
            </a:extLst>
          </p:cNvPr>
          <p:cNvSpPr txBox="1"/>
          <p:nvPr/>
        </p:nvSpPr>
        <p:spPr>
          <a:xfrm>
            <a:off x="962763" y="4395818"/>
            <a:ext cx="1345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" panose="00000500000000000000" pitchFamily="2" charset="-52"/>
              </a:rPr>
              <a:t>Python</a:t>
            </a:r>
            <a:endParaRPr lang="ru-RU" sz="2400" dirty="0">
              <a:latin typeface="Montserrat" panose="00000500000000000000" pitchFamily="2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B1D3F62F-AE87-E1FF-5196-76ADD62D85C5}"/>
              </a:ext>
            </a:extLst>
          </p:cNvPr>
          <p:cNvSpPr/>
          <p:nvPr/>
        </p:nvSpPr>
        <p:spPr>
          <a:xfrm>
            <a:off x="328613" y="5043888"/>
            <a:ext cx="536593" cy="536593"/>
          </a:xfrm>
          <a:prstGeom prst="ellipse">
            <a:avLst/>
          </a:prstGeom>
          <a:solidFill>
            <a:srgbClr val="FDC6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994728-A018-665A-79F3-C04D37D1AB50}"/>
              </a:ext>
            </a:extLst>
          </p:cNvPr>
          <p:cNvSpPr txBox="1"/>
          <p:nvPr/>
        </p:nvSpPr>
        <p:spPr>
          <a:xfrm>
            <a:off x="962763" y="5096222"/>
            <a:ext cx="1345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" panose="00000500000000000000" pitchFamily="2" charset="-52"/>
              </a:rPr>
              <a:t>docker</a:t>
            </a:r>
            <a:endParaRPr lang="ru-RU" sz="2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255911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218</Words>
  <Application>Microsoft Macintosh PowerPoint</Application>
  <PresentationFormat>Широкоэкранный</PresentationFormat>
  <Paragraphs>58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Calibri Light</vt:lpstr>
      <vt:lpstr>Montserrat SemiBold</vt:lpstr>
      <vt:lpstr>Arial</vt:lpstr>
      <vt:lpstr>Unbounded Light</vt:lpstr>
      <vt:lpstr>Raleway</vt:lpstr>
      <vt:lpstr>Montserrat Medium</vt:lpstr>
      <vt:lpstr>Montserrat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Радомир Проталинский</dc:creator>
  <cp:lastModifiedBy>Максим Костриця</cp:lastModifiedBy>
  <cp:revision>23</cp:revision>
  <dcterms:created xsi:type="dcterms:W3CDTF">2023-11-24T19:20:34Z</dcterms:created>
  <dcterms:modified xsi:type="dcterms:W3CDTF">2023-11-26T21:27:14Z</dcterms:modified>
</cp:coreProperties>
</file>